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75" r:id="rId15"/>
    <p:sldId id="268" r:id="rId16"/>
  </p:sldIdLst>
  <p:sldSz cx="9144000" cy="6858000" type="screen4x3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FF99FF"/>
    <a:srgbClr val="FFCCFF"/>
    <a:srgbClr val="FF66FF"/>
    <a:srgbClr val="C55A11"/>
    <a:srgbClr val="F2F2F2"/>
    <a:srgbClr val="FFFFFF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28560" y="454680"/>
            <a:ext cx="7886160" cy="5309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1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454680"/>
            <a:ext cx="788616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1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ti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tif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tif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"/>
          <p:cNvPicPr/>
          <p:nvPr/>
        </p:nvPicPr>
        <p:blipFill>
          <a:blip r:embed="rId2"/>
          <a:srcRect b="33584"/>
          <a:stretch/>
        </p:blipFill>
        <p:spPr>
          <a:xfrm rot="3000" flipH="1">
            <a:off x="-720" y="4821480"/>
            <a:ext cx="9123120" cy="202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0"/>
            <a:ext cx="7881480" cy="4206240"/>
          </a:xfrm>
          <a:custGeom>
            <a:avLst/>
            <a:gdLst/>
            <a:ahLst/>
            <a:cxnLst/>
            <a:rect l="l" t="t" r="r" b="b"/>
            <a:pathLst>
              <a:path w="21134" h="21121">
                <a:moveTo>
                  <a:pt x="19956" y="0"/>
                </a:moveTo>
                <a:lnTo>
                  <a:pt x="0" y="0"/>
                </a:lnTo>
                <a:lnTo>
                  <a:pt x="14" y="15796"/>
                </a:lnTo>
                <a:cubicBezTo>
                  <a:pt x="2333" y="17328"/>
                  <a:pt x="-261" y="15644"/>
                  <a:pt x="6998" y="20434"/>
                </a:cubicBezTo>
                <a:cubicBezTo>
                  <a:pt x="8866" y="21600"/>
                  <a:pt x="11445" y="21239"/>
                  <a:pt x="12323" y="19677"/>
                </a:cubicBezTo>
                <a:lnTo>
                  <a:pt x="20846" y="3830"/>
                </a:lnTo>
                <a:cubicBezTo>
                  <a:pt x="21339" y="2791"/>
                  <a:pt x="21184" y="1342"/>
                  <a:pt x="20499" y="593"/>
                </a:cubicBez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" name="Picture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 rot="130800">
            <a:off x="102676" y="475819"/>
            <a:ext cx="7597080" cy="367668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365760" y="2830680"/>
            <a:ext cx="8565480" cy="2233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LOCATION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BASED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GROUND</a:t>
            </a:r>
            <a:endParaRPr lang="en-US" sz="4400" b="0" strike="noStrike" spc="-1">
              <a:latin typeface="Arial"/>
            </a:endParaRPr>
          </a:p>
          <a:p>
            <a:pPr algn="r">
              <a:lnSpc>
                <a:spcPct val="8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TOUR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5306760" y="5115600"/>
            <a:ext cx="36349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596">
                <a:solidFill>
                  <a:srgbClr val="FAAA22"/>
                </a:solidFill>
                <a:latin typeface="Gill Sans MT"/>
                <a:ea typeface="Gill Sans MT"/>
              </a:rPr>
              <a:t>APP CHALLENGE 2019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7857000" y="5641200"/>
            <a:ext cx="1031760" cy="1166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447080" y="5923800"/>
            <a:ext cx="4462200" cy="3371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1" strike="noStrike" spc="-1" dirty="0" smtClean="0">
                <a:solidFill>
                  <a:srgbClr val="000000"/>
                </a:solidFill>
                <a:latin typeface="Calibri Light"/>
                <a:ea typeface="Calibri Light"/>
              </a:rPr>
              <a:t> ROARING  WHALE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83" name="Picture 11"/>
          <p:cNvPicPr/>
          <p:nvPr/>
        </p:nvPicPr>
        <p:blipFill>
          <a:blip r:embed="rId6"/>
          <a:stretch/>
        </p:blipFill>
        <p:spPr>
          <a:xfrm>
            <a:off x="101160" y="5983920"/>
            <a:ext cx="1315800" cy="54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8. Business Value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04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310320" y="1176480"/>
            <a:ext cx="8496360" cy="1004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is your projected earnings, savings, and cost for your solution?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What other values can your solution bring to the table?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206" name="Group 3"/>
          <p:cNvGrpSpPr/>
          <p:nvPr/>
        </p:nvGrpSpPr>
        <p:grpSpPr>
          <a:xfrm>
            <a:off x="292320" y="2865600"/>
            <a:ext cx="2549520" cy="1228320"/>
            <a:chOff x="292320" y="2865600"/>
            <a:chExt cx="2549520" cy="1228320"/>
          </a:xfrm>
        </p:grpSpPr>
        <p:sp>
          <p:nvSpPr>
            <p:cNvPr id="207" name="CustomShape 4"/>
            <p:cNvSpPr/>
            <p:nvPr/>
          </p:nvSpPr>
          <p:spPr>
            <a:xfrm>
              <a:off x="292320" y="315108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Revenue/ Increased number of users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Cost Savings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Asset Utilisation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08" name="CustomShape 5"/>
            <p:cNvSpPr/>
            <p:nvPr/>
          </p:nvSpPr>
          <p:spPr>
            <a:xfrm>
              <a:off x="398880" y="2865600"/>
              <a:ext cx="1390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Direct Financial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09" name="Group 6"/>
          <p:cNvGrpSpPr/>
          <p:nvPr/>
        </p:nvGrpSpPr>
        <p:grpSpPr>
          <a:xfrm>
            <a:off x="3195720" y="2865600"/>
            <a:ext cx="2905200" cy="1228320"/>
            <a:chOff x="3195720" y="2865600"/>
            <a:chExt cx="2905200" cy="1228320"/>
          </a:xfrm>
        </p:grpSpPr>
        <p:sp>
          <p:nvSpPr>
            <p:cNvPr id="210" name="CustomShape 7"/>
            <p:cNvSpPr/>
            <p:nvPr/>
          </p:nvSpPr>
          <p:spPr>
            <a:xfrm>
              <a:off x="3195720" y="3151080"/>
              <a:ext cx="290520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Applicability to other new ventures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First Mover Advantages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Pre-emptive strike against potential future threats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1" name="CustomShape 8"/>
            <p:cNvSpPr/>
            <p:nvPr/>
          </p:nvSpPr>
          <p:spPr>
            <a:xfrm>
              <a:off x="3254040" y="2865600"/>
              <a:ext cx="8236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Strategic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2" name="Group 9"/>
          <p:cNvGrpSpPr/>
          <p:nvPr/>
        </p:nvGrpSpPr>
        <p:grpSpPr>
          <a:xfrm>
            <a:off x="6128640" y="2865600"/>
            <a:ext cx="3033360" cy="1441440"/>
            <a:chOff x="6128640" y="2865600"/>
            <a:chExt cx="3033360" cy="1441440"/>
          </a:xfrm>
        </p:grpSpPr>
        <p:sp>
          <p:nvSpPr>
            <p:cNvPr id="213" name="CustomShape 10"/>
            <p:cNvSpPr/>
            <p:nvPr/>
          </p:nvSpPr>
          <p:spPr>
            <a:xfrm>
              <a:off x="6128640" y="3151080"/>
              <a:ext cx="303336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Operational efficiencies achieved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Potential for method to be propagated to other processes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Eases bottlenecks/ reduces dependencies on other parties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4" name="CustomShape 11"/>
            <p:cNvSpPr/>
            <p:nvPr/>
          </p:nvSpPr>
          <p:spPr>
            <a:xfrm>
              <a:off x="6189840" y="2865600"/>
              <a:ext cx="109188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Operational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215" name="Group 12"/>
          <p:cNvGrpSpPr/>
          <p:nvPr/>
        </p:nvGrpSpPr>
        <p:grpSpPr>
          <a:xfrm>
            <a:off x="284040" y="4835160"/>
            <a:ext cx="3775680" cy="1228320"/>
            <a:chOff x="284040" y="4835160"/>
            <a:chExt cx="3775680" cy="1228320"/>
          </a:xfrm>
        </p:grpSpPr>
        <p:sp>
          <p:nvSpPr>
            <p:cNvPr id="216" name="CustomShape 13"/>
            <p:cNvSpPr/>
            <p:nvPr/>
          </p:nvSpPr>
          <p:spPr>
            <a:xfrm>
              <a:off x="284040" y="5120640"/>
              <a:ext cx="28357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happiness scores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Reduced frictions/ waiting times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Minimizes chances of adverse events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17" name="CustomShape 14"/>
            <p:cNvSpPr/>
            <p:nvPr/>
          </p:nvSpPr>
          <p:spPr>
            <a:xfrm>
              <a:off x="284040" y="4835160"/>
              <a:ext cx="3775680" cy="318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5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Consumer/ Employee Satisfaction</a:t>
              </a:r>
              <a:endParaRPr lang="en-US" sz="1500" b="0" strike="noStrike" spc="-1">
                <a:latin typeface="Arial"/>
              </a:endParaRPr>
            </a:p>
          </p:txBody>
        </p:sp>
      </p:grpSp>
      <p:grpSp>
        <p:nvGrpSpPr>
          <p:cNvPr id="218" name="Group 15"/>
          <p:cNvGrpSpPr/>
          <p:nvPr/>
        </p:nvGrpSpPr>
        <p:grpSpPr>
          <a:xfrm>
            <a:off x="3195720" y="4818240"/>
            <a:ext cx="2549520" cy="1441440"/>
            <a:chOff x="3195720" y="4818240"/>
            <a:chExt cx="2549520" cy="1441440"/>
          </a:xfrm>
        </p:grpSpPr>
        <p:sp>
          <p:nvSpPr>
            <p:cNvPr id="219" name="CustomShape 16"/>
            <p:cNvSpPr/>
            <p:nvPr/>
          </p:nvSpPr>
          <p:spPr>
            <a:xfrm>
              <a:off x="3195720" y="5103720"/>
              <a:ext cx="2549520" cy="1155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Increased opportunities for publicity and marketing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Novelty of solution strengthens existing branding or forges new images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0" name="CustomShape 17"/>
            <p:cNvSpPr/>
            <p:nvPr/>
          </p:nvSpPr>
          <p:spPr>
            <a:xfrm>
              <a:off x="3240000" y="4818240"/>
              <a:ext cx="84492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Branding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1" name="CustomShape 18"/>
          <p:cNvSpPr/>
          <p:nvPr/>
        </p:nvSpPr>
        <p:spPr>
          <a:xfrm>
            <a:off x="3283560" y="4354560"/>
            <a:ext cx="475920" cy="42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597" y="7922"/>
                </a:moveTo>
                <a:lnTo>
                  <a:pt x="16215" y="7922"/>
                </a:lnTo>
                <a:lnTo>
                  <a:pt x="16711" y="8072"/>
                </a:lnTo>
                <a:lnTo>
                  <a:pt x="16711" y="7922"/>
                </a:lnTo>
                <a:lnTo>
                  <a:pt x="16401" y="6428"/>
                </a:lnTo>
                <a:lnTo>
                  <a:pt x="15906" y="5680"/>
                </a:lnTo>
                <a:lnTo>
                  <a:pt x="15473" y="5232"/>
                </a:lnTo>
                <a:lnTo>
                  <a:pt x="14854" y="4559"/>
                </a:lnTo>
                <a:lnTo>
                  <a:pt x="14235" y="4260"/>
                </a:lnTo>
                <a:lnTo>
                  <a:pt x="13492" y="4111"/>
                </a:lnTo>
                <a:lnTo>
                  <a:pt x="12688" y="3961"/>
                </a:lnTo>
                <a:lnTo>
                  <a:pt x="11636" y="4111"/>
                </a:lnTo>
                <a:lnTo>
                  <a:pt x="10707" y="4559"/>
                </a:lnTo>
                <a:lnTo>
                  <a:pt x="9964" y="5232"/>
                </a:lnTo>
                <a:lnTo>
                  <a:pt x="9346" y="5979"/>
                </a:lnTo>
                <a:lnTo>
                  <a:pt x="10583" y="5979"/>
                </a:lnTo>
                <a:lnTo>
                  <a:pt x="11017" y="5531"/>
                </a:lnTo>
                <a:lnTo>
                  <a:pt x="11512" y="5232"/>
                </a:lnTo>
                <a:lnTo>
                  <a:pt x="12131" y="5008"/>
                </a:lnTo>
                <a:lnTo>
                  <a:pt x="12688" y="4858"/>
                </a:lnTo>
                <a:lnTo>
                  <a:pt x="13307" y="5008"/>
                </a:lnTo>
                <a:lnTo>
                  <a:pt x="13926" y="5232"/>
                </a:lnTo>
                <a:lnTo>
                  <a:pt x="14421" y="5531"/>
                </a:lnTo>
                <a:lnTo>
                  <a:pt x="14854" y="5830"/>
                </a:lnTo>
                <a:lnTo>
                  <a:pt x="15473" y="6727"/>
                </a:lnTo>
                <a:lnTo>
                  <a:pt x="15597" y="7325"/>
                </a:lnTo>
                <a:lnTo>
                  <a:pt x="15597" y="7922"/>
                </a:lnTo>
                <a:close/>
                <a:moveTo>
                  <a:pt x="11636" y="6278"/>
                </a:moveTo>
                <a:lnTo>
                  <a:pt x="12254" y="6577"/>
                </a:lnTo>
                <a:lnTo>
                  <a:pt x="12564" y="6876"/>
                </a:lnTo>
                <a:lnTo>
                  <a:pt x="12688" y="6876"/>
                </a:lnTo>
                <a:lnTo>
                  <a:pt x="13183" y="7026"/>
                </a:lnTo>
                <a:lnTo>
                  <a:pt x="13492" y="7175"/>
                </a:lnTo>
                <a:lnTo>
                  <a:pt x="13616" y="7474"/>
                </a:lnTo>
                <a:lnTo>
                  <a:pt x="13616" y="7922"/>
                </a:lnTo>
                <a:lnTo>
                  <a:pt x="14730" y="7922"/>
                </a:lnTo>
                <a:lnTo>
                  <a:pt x="14544" y="7175"/>
                </a:lnTo>
                <a:lnTo>
                  <a:pt x="14111" y="6577"/>
                </a:lnTo>
                <a:lnTo>
                  <a:pt x="13492" y="6129"/>
                </a:lnTo>
                <a:lnTo>
                  <a:pt x="12688" y="5979"/>
                </a:lnTo>
                <a:lnTo>
                  <a:pt x="12131" y="5979"/>
                </a:lnTo>
                <a:lnTo>
                  <a:pt x="11636" y="6278"/>
                </a:lnTo>
                <a:close/>
                <a:moveTo>
                  <a:pt x="19619" y="2018"/>
                </a:moveTo>
                <a:lnTo>
                  <a:pt x="17577" y="2018"/>
                </a:lnTo>
                <a:lnTo>
                  <a:pt x="16092" y="1046"/>
                </a:lnTo>
                <a:lnTo>
                  <a:pt x="14235" y="0"/>
                </a:lnTo>
                <a:lnTo>
                  <a:pt x="11202" y="0"/>
                </a:lnTo>
                <a:lnTo>
                  <a:pt x="9346" y="1046"/>
                </a:lnTo>
                <a:lnTo>
                  <a:pt x="7798" y="2018"/>
                </a:lnTo>
                <a:lnTo>
                  <a:pt x="5818" y="2018"/>
                </a:lnTo>
                <a:lnTo>
                  <a:pt x="5075" y="2167"/>
                </a:lnTo>
                <a:lnTo>
                  <a:pt x="4456" y="2616"/>
                </a:lnTo>
                <a:lnTo>
                  <a:pt x="4023" y="3214"/>
                </a:lnTo>
                <a:lnTo>
                  <a:pt x="3837" y="3961"/>
                </a:lnTo>
                <a:lnTo>
                  <a:pt x="3837" y="7922"/>
                </a:lnTo>
                <a:lnTo>
                  <a:pt x="4147" y="7773"/>
                </a:lnTo>
                <a:lnTo>
                  <a:pt x="4642" y="7325"/>
                </a:lnTo>
                <a:lnTo>
                  <a:pt x="4889" y="7026"/>
                </a:lnTo>
                <a:lnTo>
                  <a:pt x="4889" y="3662"/>
                </a:lnTo>
                <a:lnTo>
                  <a:pt x="5199" y="3214"/>
                </a:lnTo>
                <a:lnTo>
                  <a:pt x="5508" y="3064"/>
                </a:lnTo>
                <a:lnTo>
                  <a:pt x="7798" y="3064"/>
                </a:lnTo>
                <a:lnTo>
                  <a:pt x="9655" y="2018"/>
                </a:lnTo>
                <a:lnTo>
                  <a:pt x="11202" y="1046"/>
                </a:lnTo>
                <a:lnTo>
                  <a:pt x="14235" y="1046"/>
                </a:lnTo>
                <a:lnTo>
                  <a:pt x="15782" y="2018"/>
                </a:lnTo>
                <a:lnTo>
                  <a:pt x="17577" y="3064"/>
                </a:lnTo>
                <a:lnTo>
                  <a:pt x="19929" y="3064"/>
                </a:lnTo>
                <a:lnTo>
                  <a:pt x="20177" y="3214"/>
                </a:lnTo>
                <a:lnTo>
                  <a:pt x="20486" y="3662"/>
                </a:lnTo>
                <a:lnTo>
                  <a:pt x="20486" y="13154"/>
                </a:lnTo>
                <a:lnTo>
                  <a:pt x="20177" y="13453"/>
                </a:lnTo>
                <a:lnTo>
                  <a:pt x="19929" y="13752"/>
                </a:lnTo>
                <a:lnTo>
                  <a:pt x="18691" y="13752"/>
                </a:lnTo>
                <a:lnTo>
                  <a:pt x="18691" y="14873"/>
                </a:lnTo>
                <a:lnTo>
                  <a:pt x="19619" y="14873"/>
                </a:lnTo>
                <a:lnTo>
                  <a:pt x="20362" y="14724"/>
                </a:lnTo>
                <a:lnTo>
                  <a:pt x="20981" y="14201"/>
                </a:lnTo>
                <a:lnTo>
                  <a:pt x="21414" y="13603"/>
                </a:lnTo>
                <a:lnTo>
                  <a:pt x="21600" y="12855"/>
                </a:lnTo>
                <a:lnTo>
                  <a:pt x="21600" y="3961"/>
                </a:lnTo>
                <a:lnTo>
                  <a:pt x="21414" y="3214"/>
                </a:lnTo>
                <a:lnTo>
                  <a:pt x="20981" y="2616"/>
                </a:lnTo>
                <a:lnTo>
                  <a:pt x="20362" y="2167"/>
                </a:lnTo>
                <a:lnTo>
                  <a:pt x="19619" y="2018"/>
                </a:lnTo>
                <a:close/>
                <a:moveTo>
                  <a:pt x="16711" y="19731"/>
                </a:moveTo>
                <a:lnTo>
                  <a:pt x="16525" y="20030"/>
                </a:lnTo>
                <a:lnTo>
                  <a:pt x="16401" y="20329"/>
                </a:lnTo>
                <a:lnTo>
                  <a:pt x="16092" y="20628"/>
                </a:lnTo>
                <a:lnTo>
                  <a:pt x="1547" y="20628"/>
                </a:lnTo>
                <a:lnTo>
                  <a:pt x="1238" y="20329"/>
                </a:lnTo>
                <a:lnTo>
                  <a:pt x="1114" y="20030"/>
                </a:lnTo>
                <a:lnTo>
                  <a:pt x="928" y="19731"/>
                </a:lnTo>
                <a:lnTo>
                  <a:pt x="928" y="10837"/>
                </a:lnTo>
                <a:lnTo>
                  <a:pt x="1238" y="10090"/>
                </a:lnTo>
                <a:lnTo>
                  <a:pt x="1547" y="9940"/>
                </a:lnTo>
                <a:lnTo>
                  <a:pt x="2042" y="9791"/>
                </a:lnTo>
                <a:lnTo>
                  <a:pt x="3837" y="9791"/>
                </a:lnTo>
                <a:lnTo>
                  <a:pt x="5818" y="8894"/>
                </a:lnTo>
                <a:lnTo>
                  <a:pt x="7365" y="7922"/>
                </a:lnTo>
                <a:lnTo>
                  <a:pt x="10274" y="7922"/>
                </a:lnTo>
                <a:lnTo>
                  <a:pt x="11821" y="8894"/>
                </a:lnTo>
                <a:lnTo>
                  <a:pt x="13616" y="9791"/>
                </a:lnTo>
                <a:lnTo>
                  <a:pt x="15597" y="9791"/>
                </a:lnTo>
                <a:lnTo>
                  <a:pt x="16092" y="9940"/>
                </a:lnTo>
                <a:lnTo>
                  <a:pt x="16401" y="10090"/>
                </a:lnTo>
                <a:lnTo>
                  <a:pt x="16711" y="10837"/>
                </a:lnTo>
                <a:lnTo>
                  <a:pt x="16711" y="19731"/>
                </a:lnTo>
                <a:close/>
                <a:moveTo>
                  <a:pt x="15597" y="8894"/>
                </a:moveTo>
                <a:lnTo>
                  <a:pt x="13616" y="8894"/>
                </a:lnTo>
                <a:lnTo>
                  <a:pt x="12131" y="7922"/>
                </a:lnTo>
                <a:lnTo>
                  <a:pt x="10274" y="6876"/>
                </a:lnTo>
                <a:lnTo>
                  <a:pt x="7365" y="6876"/>
                </a:lnTo>
                <a:lnTo>
                  <a:pt x="5385" y="7922"/>
                </a:lnTo>
                <a:lnTo>
                  <a:pt x="3837" y="8894"/>
                </a:lnTo>
                <a:lnTo>
                  <a:pt x="2042" y="8894"/>
                </a:lnTo>
                <a:lnTo>
                  <a:pt x="1238" y="9044"/>
                </a:lnTo>
                <a:lnTo>
                  <a:pt x="495" y="9492"/>
                </a:lnTo>
                <a:lnTo>
                  <a:pt x="186" y="10090"/>
                </a:lnTo>
                <a:lnTo>
                  <a:pt x="0" y="10837"/>
                </a:lnTo>
                <a:lnTo>
                  <a:pt x="0" y="19731"/>
                </a:lnTo>
                <a:lnTo>
                  <a:pt x="186" y="20479"/>
                </a:lnTo>
                <a:lnTo>
                  <a:pt x="495" y="21152"/>
                </a:lnTo>
                <a:lnTo>
                  <a:pt x="1238" y="21451"/>
                </a:lnTo>
                <a:lnTo>
                  <a:pt x="2042" y="21600"/>
                </a:lnTo>
                <a:lnTo>
                  <a:pt x="15597" y="21600"/>
                </a:lnTo>
                <a:lnTo>
                  <a:pt x="16401" y="21451"/>
                </a:lnTo>
                <a:lnTo>
                  <a:pt x="17020" y="21152"/>
                </a:lnTo>
                <a:lnTo>
                  <a:pt x="17453" y="20479"/>
                </a:lnTo>
                <a:lnTo>
                  <a:pt x="17577" y="19731"/>
                </a:lnTo>
                <a:lnTo>
                  <a:pt x="17577" y="10837"/>
                </a:lnTo>
                <a:lnTo>
                  <a:pt x="17453" y="10090"/>
                </a:lnTo>
                <a:lnTo>
                  <a:pt x="17020" y="9492"/>
                </a:lnTo>
                <a:lnTo>
                  <a:pt x="16401" y="9044"/>
                </a:lnTo>
                <a:lnTo>
                  <a:pt x="15597" y="8894"/>
                </a:lnTo>
                <a:close/>
                <a:moveTo>
                  <a:pt x="19619" y="4858"/>
                </a:moveTo>
                <a:lnTo>
                  <a:pt x="19434" y="4559"/>
                </a:lnTo>
                <a:lnTo>
                  <a:pt x="19310" y="4260"/>
                </a:lnTo>
                <a:lnTo>
                  <a:pt x="18691" y="3961"/>
                </a:lnTo>
                <a:lnTo>
                  <a:pt x="18196" y="4111"/>
                </a:lnTo>
                <a:lnTo>
                  <a:pt x="17887" y="4260"/>
                </a:lnTo>
                <a:lnTo>
                  <a:pt x="17763" y="4559"/>
                </a:lnTo>
                <a:lnTo>
                  <a:pt x="17577" y="4858"/>
                </a:lnTo>
                <a:lnTo>
                  <a:pt x="17763" y="5381"/>
                </a:lnTo>
                <a:lnTo>
                  <a:pt x="17887" y="5680"/>
                </a:lnTo>
                <a:lnTo>
                  <a:pt x="18196" y="5830"/>
                </a:lnTo>
                <a:lnTo>
                  <a:pt x="18691" y="5979"/>
                </a:lnTo>
                <a:lnTo>
                  <a:pt x="19310" y="5680"/>
                </a:lnTo>
                <a:lnTo>
                  <a:pt x="19434" y="5381"/>
                </a:lnTo>
                <a:lnTo>
                  <a:pt x="19619" y="4858"/>
                </a:lnTo>
                <a:close/>
                <a:moveTo>
                  <a:pt x="19124" y="7325"/>
                </a:moveTo>
                <a:lnTo>
                  <a:pt x="19001" y="7026"/>
                </a:lnTo>
                <a:lnTo>
                  <a:pt x="18691" y="6876"/>
                </a:lnTo>
                <a:lnTo>
                  <a:pt x="18196" y="7026"/>
                </a:lnTo>
                <a:lnTo>
                  <a:pt x="18072" y="7325"/>
                </a:lnTo>
                <a:lnTo>
                  <a:pt x="18196" y="7773"/>
                </a:lnTo>
                <a:lnTo>
                  <a:pt x="18691" y="7922"/>
                </a:lnTo>
                <a:lnTo>
                  <a:pt x="19001" y="7773"/>
                </a:lnTo>
                <a:lnTo>
                  <a:pt x="19124" y="7325"/>
                </a:lnTo>
                <a:close/>
                <a:moveTo>
                  <a:pt x="8727" y="15770"/>
                </a:moveTo>
                <a:lnTo>
                  <a:pt x="8108" y="15471"/>
                </a:lnTo>
                <a:lnTo>
                  <a:pt x="7984" y="15172"/>
                </a:lnTo>
                <a:lnTo>
                  <a:pt x="7798" y="14873"/>
                </a:lnTo>
                <a:lnTo>
                  <a:pt x="7984" y="14350"/>
                </a:lnTo>
                <a:lnTo>
                  <a:pt x="8108" y="14051"/>
                </a:lnTo>
                <a:lnTo>
                  <a:pt x="8727" y="13752"/>
                </a:lnTo>
                <a:lnTo>
                  <a:pt x="9222" y="13902"/>
                </a:lnTo>
                <a:lnTo>
                  <a:pt x="9531" y="14051"/>
                </a:lnTo>
                <a:lnTo>
                  <a:pt x="9655" y="14350"/>
                </a:lnTo>
                <a:lnTo>
                  <a:pt x="9841" y="14873"/>
                </a:lnTo>
                <a:lnTo>
                  <a:pt x="9655" y="15172"/>
                </a:lnTo>
                <a:lnTo>
                  <a:pt x="9531" y="15471"/>
                </a:lnTo>
                <a:lnTo>
                  <a:pt x="9222" y="15621"/>
                </a:lnTo>
                <a:lnTo>
                  <a:pt x="8727" y="15770"/>
                </a:lnTo>
                <a:close/>
                <a:moveTo>
                  <a:pt x="8727" y="12855"/>
                </a:moveTo>
                <a:lnTo>
                  <a:pt x="7984" y="13005"/>
                </a:lnTo>
                <a:lnTo>
                  <a:pt x="7365" y="13304"/>
                </a:lnTo>
                <a:lnTo>
                  <a:pt x="7056" y="14051"/>
                </a:lnTo>
                <a:lnTo>
                  <a:pt x="6932" y="14873"/>
                </a:lnTo>
                <a:lnTo>
                  <a:pt x="7056" y="15621"/>
                </a:lnTo>
                <a:lnTo>
                  <a:pt x="7365" y="16219"/>
                </a:lnTo>
                <a:lnTo>
                  <a:pt x="7984" y="16518"/>
                </a:lnTo>
                <a:lnTo>
                  <a:pt x="8727" y="16667"/>
                </a:lnTo>
                <a:lnTo>
                  <a:pt x="9531" y="16518"/>
                </a:lnTo>
                <a:lnTo>
                  <a:pt x="10088" y="16219"/>
                </a:lnTo>
                <a:lnTo>
                  <a:pt x="10583" y="15621"/>
                </a:lnTo>
                <a:lnTo>
                  <a:pt x="10707" y="14873"/>
                </a:lnTo>
                <a:lnTo>
                  <a:pt x="10583" y="14051"/>
                </a:lnTo>
                <a:lnTo>
                  <a:pt x="10088" y="13304"/>
                </a:lnTo>
                <a:lnTo>
                  <a:pt x="9531" y="13005"/>
                </a:lnTo>
                <a:lnTo>
                  <a:pt x="8727" y="12855"/>
                </a:lnTo>
                <a:close/>
                <a:moveTo>
                  <a:pt x="14730" y="10837"/>
                </a:moveTo>
                <a:lnTo>
                  <a:pt x="14235" y="10837"/>
                </a:lnTo>
                <a:lnTo>
                  <a:pt x="13926" y="11136"/>
                </a:lnTo>
                <a:lnTo>
                  <a:pt x="13802" y="11510"/>
                </a:lnTo>
                <a:lnTo>
                  <a:pt x="13616" y="11809"/>
                </a:lnTo>
                <a:lnTo>
                  <a:pt x="13926" y="12556"/>
                </a:lnTo>
                <a:lnTo>
                  <a:pt x="14235" y="12706"/>
                </a:lnTo>
                <a:lnTo>
                  <a:pt x="14730" y="12855"/>
                </a:lnTo>
                <a:lnTo>
                  <a:pt x="15040" y="12706"/>
                </a:lnTo>
                <a:lnTo>
                  <a:pt x="15287" y="12556"/>
                </a:lnTo>
                <a:lnTo>
                  <a:pt x="15597" y="12257"/>
                </a:lnTo>
                <a:lnTo>
                  <a:pt x="15597" y="11510"/>
                </a:lnTo>
                <a:lnTo>
                  <a:pt x="15040" y="10837"/>
                </a:lnTo>
                <a:lnTo>
                  <a:pt x="14730" y="10837"/>
                </a:lnTo>
                <a:close/>
                <a:moveTo>
                  <a:pt x="14730" y="13752"/>
                </a:moveTo>
                <a:lnTo>
                  <a:pt x="14421" y="13902"/>
                </a:lnTo>
                <a:lnTo>
                  <a:pt x="14235" y="14201"/>
                </a:lnTo>
                <a:lnTo>
                  <a:pt x="14421" y="14724"/>
                </a:lnTo>
                <a:lnTo>
                  <a:pt x="14730" y="14873"/>
                </a:lnTo>
                <a:lnTo>
                  <a:pt x="15040" y="14724"/>
                </a:lnTo>
                <a:lnTo>
                  <a:pt x="15163" y="14201"/>
                </a:lnTo>
                <a:lnTo>
                  <a:pt x="15040" y="13902"/>
                </a:lnTo>
                <a:lnTo>
                  <a:pt x="14730" y="13752"/>
                </a:lnTo>
                <a:close/>
                <a:moveTo>
                  <a:pt x="8727" y="17788"/>
                </a:moveTo>
                <a:lnTo>
                  <a:pt x="8293" y="17564"/>
                </a:lnTo>
                <a:lnTo>
                  <a:pt x="7674" y="17415"/>
                </a:lnTo>
                <a:lnTo>
                  <a:pt x="7241" y="17116"/>
                </a:lnTo>
                <a:lnTo>
                  <a:pt x="6746" y="16817"/>
                </a:lnTo>
                <a:lnTo>
                  <a:pt x="6313" y="16368"/>
                </a:lnTo>
                <a:lnTo>
                  <a:pt x="6127" y="15920"/>
                </a:lnTo>
                <a:lnTo>
                  <a:pt x="6003" y="15322"/>
                </a:lnTo>
                <a:lnTo>
                  <a:pt x="5818" y="14873"/>
                </a:lnTo>
                <a:lnTo>
                  <a:pt x="6003" y="14201"/>
                </a:lnTo>
                <a:lnTo>
                  <a:pt x="6127" y="13603"/>
                </a:lnTo>
                <a:lnTo>
                  <a:pt x="6313" y="13154"/>
                </a:lnTo>
                <a:lnTo>
                  <a:pt x="6746" y="12706"/>
                </a:lnTo>
                <a:lnTo>
                  <a:pt x="7241" y="12407"/>
                </a:lnTo>
                <a:lnTo>
                  <a:pt x="7674" y="12108"/>
                </a:lnTo>
                <a:lnTo>
                  <a:pt x="8293" y="11958"/>
                </a:lnTo>
                <a:lnTo>
                  <a:pt x="8727" y="11809"/>
                </a:lnTo>
                <a:lnTo>
                  <a:pt x="9964" y="12108"/>
                </a:lnTo>
                <a:lnTo>
                  <a:pt x="10398" y="12407"/>
                </a:lnTo>
                <a:lnTo>
                  <a:pt x="10893" y="12706"/>
                </a:lnTo>
                <a:lnTo>
                  <a:pt x="11512" y="13603"/>
                </a:lnTo>
                <a:lnTo>
                  <a:pt x="11636" y="14201"/>
                </a:lnTo>
                <a:lnTo>
                  <a:pt x="11821" y="14873"/>
                </a:lnTo>
                <a:lnTo>
                  <a:pt x="11636" y="15322"/>
                </a:lnTo>
                <a:lnTo>
                  <a:pt x="11512" y="15920"/>
                </a:lnTo>
                <a:lnTo>
                  <a:pt x="10893" y="16817"/>
                </a:lnTo>
                <a:lnTo>
                  <a:pt x="10398" y="17116"/>
                </a:lnTo>
                <a:lnTo>
                  <a:pt x="9964" y="17415"/>
                </a:lnTo>
                <a:lnTo>
                  <a:pt x="9346" y="17564"/>
                </a:lnTo>
                <a:lnTo>
                  <a:pt x="8727" y="17788"/>
                </a:lnTo>
                <a:close/>
                <a:moveTo>
                  <a:pt x="8727" y="10837"/>
                </a:moveTo>
                <a:lnTo>
                  <a:pt x="7984" y="10837"/>
                </a:lnTo>
                <a:lnTo>
                  <a:pt x="7241" y="11136"/>
                </a:lnTo>
                <a:lnTo>
                  <a:pt x="6622" y="11510"/>
                </a:lnTo>
                <a:lnTo>
                  <a:pt x="6003" y="11958"/>
                </a:lnTo>
                <a:lnTo>
                  <a:pt x="5508" y="12556"/>
                </a:lnTo>
                <a:lnTo>
                  <a:pt x="5199" y="13304"/>
                </a:lnTo>
                <a:lnTo>
                  <a:pt x="4889" y="13902"/>
                </a:lnTo>
                <a:lnTo>
                  <a:pt x="4889" y="15621"/>
                </a:lnTo>
                <a:lnTo>
                  <a:pt x="5199" y="16368"/>
                </a:lnTo>
                <a:lnTo>
                  <a:pt x="5508" y="16966"/>
                </a:lnTo>
                <a:lnTo>
                  <a:pt x="6003" y="17564"/>
                </a:lnTo>
                <a:lnTo>
                  <a:pt x="6622" y="18087"/>
                </a:lnTo>
                <a:lnTo>
                  <a:pt x="7241" y="18386"/>
                </a:lnTo>
                <a:lnTo>
                  <a:pt x="7984" y="18685"/>
                </a:lnTo>
                <a:lnTo>
                  <a:pt x="9655" y="18685"/>
                </a:lnTo>
                <a:lnTo>
                  <a:pt x="10274" y="18386"/>
                </a:lnTo>
                <a:lnTo>
                  <a:pt x="11017" y="18087"/>
                </a:lnTo>
                <a:lnTo>
                  <a:pt x="11636" y="17564"/>
                </a:lnTo>
                <a:lnTo>
                  <a:pt x="12131" y="16966"/>
                </a:lnTo>
                <a:lnTo>
                  <a:pt x="12440" y="16368"/>
                </a:lnTo>
                <a:lnTo>
                  <a:pt x="12688" y="15621"/>
                </a:lnTo>
                <a:lnTo>
                  <a:pt x="12688" y="13902"/>
                </a:lnTo>
                <a:lnTo>
                  <a:pt x="12131" y="12556"/>
                </a:lnTo>
                <a:lnTo>
                  <a:pt x="11636" y="11958"/>
                </a:lnTo>
                <a:lnTo>
                  <a:pt x="11017" y="11510"/>
                </a:lnTo>
                <a:lnTo>
                  <a:pt x="10274" y="11136"/>
                </a:lnTo>
                <a:lnTo>
                  <a:pt x="9655" y="10837"/>
                </a:lnTo>
                <a:lnTo>
                  <a:pt x="8727" y="10837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2" name="Group 19"/>
          <p:cNvGrpSpPr/>
          <p:nvPr/>
        </p:nvGrpSpPr>
        <p:grpSpPr>
          <a:xfrm>
            <a:off x="6135480" y="4818240"/>
            <a:ext cx="2549520" cy="1228320"/>
            <a:chOff x="6135480" y="4818240"/>
            <a:chExt cx="2549520" cy="1228320"/>
          </a:xfrm>
        </p:grpSpPr>
        <p:sp>
          <p:nvSpPr>
            <p:cNvPr id="223" name="CustomShape 20"/>
            <p:cNvSpPr/>
            <p:nvPr/>
          </p:nvSpPr>
          <p:spPr>
            <a:xfrm>
              <a:off x="6135480" y="5103720"/>
              <a:ext cx="2549520" cy="942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Development of key underlying technologies internally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00" b="0" strike="noStrike" spc="-1">
                  <a:solidFill>
                    <a:srgbClr val="000000"/>
                  </a:solidFill>
                  <a:latin typeface="Calibri Light"/>
                  <a:ea typeface="Calibri Light"/>
                </a:rPr>
                <a:t>- Adoption of better technology frameworks and practices 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24" name="CustomShape 21"/>
            <p:cNvSpPr/>
            <p:nvPr/>
          </p:nvSpPr>
          <p:spPr>
            <a:xfrm>
              <a:off x="6216480" y="4818240"/>
              <a:ext cx="1229040" cy="333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Technological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25" name="CustomShape 22"/>
          <p:cNvSpPr/>
          <p:nvPr/>
        </p:nvSpPr>
        <p:spPr>
          <a:xfrm>
            <a:off x="6237000" y="4351320"/>
            <a:ext cx="43056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5938" y="10905"/>
                </a:moveTo>
                <a:cubicBezTo>
                  <a:pt x="15938" y="8179"/>
                  <a:pt x="13631" y="5872"/>
                  <a:pt x="10905" y="5872"/>
                </a:cubicBezTo>
                <a:cubicBezTo>
                  <a:pt x="8179" y="5872"/>
                  <a:pt x="5872" y="8179"/>
                  <a:pt x="5872" y="10905"/>
                </a:cubicBezTo>
                <a:cubicBezTo>
                  <a:pt x="5872" y="13631"/>
                  <a:pt x="8179" y="15938"/>
                  <a:pt x="10905" y="15938"/>
                </a:cubicBezTo>
                <a:cubicBezTo>
                  <a:pt x="13631" y="15938"/>
                  <a:pt x="15938" y="13631"/>
                  <a:pt x="15938" y="10905"/>
                </a:cubicBezTo>
                <a:close/>
                <a:moveTo>
                  <a:pt x="21600" y="9437"/>
                </a:moveTo>
                <a:cubicBezTo>
                  <a:pt x="21600" y="12373"/>
                  <a:pt x="21600" y="12373"/>
                  <a:pt x="21600" y="12373"/>
                </a:cubicBezTo>
                <a:cubicBezTo>
                  <a:pt x="20132" y="12792"/>
                  <a:pt x="20132" y="12792"/>
                  <a:pt x="20132" y="12792"/>
                </a:cubicBezTo>
                <a:cubicBezTo>
                  <a:pt x="19503" y="13212"/>
                  <a:pt x="19083" y="13631"/>
                  <a:pt x="18664" y="14050"/>
                </a:cubicBezTo>
                <a:cubicBezTo>
                  <a:pt x="18664" y="14260"/>
                  <a:pt x="18664" y="14260"/>
                  <a:pt x="18664" y="14260"/>
                </a:cubicBezTo>
                <a:cubicBezTo>
                  <a:pt x="18454" y="14680"/>
                  <a:pt x="18454" y="15309"/>
                  <a:pt x="18874" y="15938"/>
                </a:cubicBezTo>
                <a:cubicBezTo>
                  <a:pt x="19503" y="17406"/>
                  <a:pt x="19503" y="17406"/>
                  <a:pt x="19503" y="17406"/>
                </a:cubicBezTo>
                <a:cubicBezTo>
                  <a:pt x="17406" y="19503"/>
                  <a:pt x="17406" y="19503"/>
                  <a:pt x="17406" y="19503"/>
                </a:cubicBezTo>
                <a:cubicBezTo>
                  <a:pt x="15938" y="18874"/>
                  <a:pt x="15938" y="18874"/>
                  <a:pt x="15938" y="18874"/>
                </a:cubicBezTo>
                <a:cubicBezTo>
                  <a:pt x="15309" y="18454"/>
                  <a:pt x="14680" y="18454"/>
                  <a:pt x="14050" y="18874"/>
                </a:cubicBezTo>
                <a:cubicBezTo>
                  <a:pt x="14050" y="18874"/>
                  <a:pt x="14050" y="18874"/>
                  <a:pt x="14050" y="18874"/>
                </a:cubicBezTo>
                <a:cubicBezTo>
                  <a:pt x="13631" y="19083"/>
                  <a:pt x="13002" y="19503"/>
                  <a:pt x="12792" y="20132"/>
                </a:cubicBezTo>
                <a:cubicBezTo>
                  <a:pt x="12373" y="21600"/>
                  <a:pt x="12373" y="21600"/>
                  <a:pt x="12373" y="21600"/>
                </a:cubicBezTo>
                <a:cubicBezTo>
                  <a:pt x="9437" y="21600"/>
                  <a:pt x="9437" y="21600"/>
                  <a:pt x="9437" y="21600"/>
                </a:cubicBezTo>
                <a:cubicBezTo>
                  <a:pt x="8808" y="20132"/>
                  <a:pt x="8808" y="20132"/>
                  <a:pt x="8808" y="20132"/>
                </a:cubicBezTo>
                <a:cubicBezTo>
                  <a:pt x="8598" y="19503"/>
                  <a:pt x="8179" y="19083"/>
                  <a:pt x="7550" y="18874"/>
                </a:cubicBezTo>
                <a:cubicBezTo>
                  <a:pt x="7550" y="18874"/>
                  <a:pt x="7550" y="18874"/>
                  <a:pt x="7550" y="18874"/>
                </a:cubicBezTo>
                <a:cubicBezTo>
                  <a:pt x="6920" y="18454"/>
                  <a:pt x="6291" y="18454"/>
                  <a:pt x="5662" y="18874"/>
                </a:cubicBezTo>
                <a:cubicBezTo>
                  <a:pt x="4194" y="19503"/>
                  <a:pt x="4194" y="19503"/>
                  <a:pt x="4194" y="19503"/>
                </a:cubicBezTo>
                <a:cubicBezTo>
                  <a:pt x="2097" y="17406"/>
                  <a:pt x="2097" y="17406"/>
                  <a:pt x="2097" y="17406"/>
                </a:cubicBezTo>
                <a:cubicBezTo>
                  <a:pt x="2936" y="15938"/>
                  <a:pt x="2936" y="15938"/>
                  <a:pt x="2936" y="15938"/>
                </a:cubicBezTo>
                <a:cubicBezTo>
                  <a:pt x="3146" y="15309"/>
                  <a:pt x="3146" y="14680"/>
                  <a:pt x="2936" y="14050"/>
                </a:cubicBezTo>
                <a:cubicBezTo>
                  <a:pt x="2936" y="14050"/>
                  <a:pt x="2936" y="14050"/>
                  <a:pt x="2936" y="14050"/>
                </a:cubicBezTo>
                <a:cubicBezTo>
                  <a:pt x="2726" y="13631"/>
                  <a:pt x="2307" y="13212"/>
                  <a:pt x="1678" y="12792"/>
                </a:cubicBezTo>
                <a:cubicBezTo>
                  <a:pt x="0" y="12373"/>
                  <a:pt x="0" y="12373"/>
                  <a:pt x="0" y="12373"/>
                </a:cubicBezTo>
                <a:cubicBezTo>
                  <a:pt x="0" y="9437"/>
                  <a:pt x="0" y="9437"/>
                  <a:pt x="0" y="9437"/>
                </a:cubicBezTo>
                <a:cubicBezTo>
                  <a:pt x="1678" y="8808"/>
                  <a:pt x="1678" y="8808"/>
                  <a:pt x="1678" y="8808"/>
                </a:cubicBezTo>
                <a:cubicBezTo>
                  <a:pt x="2307" y="8598"/>
                  <a:pt x="2726" y="8179"/>
                  <a:pt x="2936" y="7550"/>
                </a:cubicBezTo>
                <a:cubicBezTo>
                  <a:pt x="2936" y="7550"/>
                  <a:pt x="2936" y="7550"/>
                  <a:pt x="2936" y="7550"/>
                </a:cubicBezTo>
                <a:cubicBezTo>
                  <a:pt x="3146" y="6920"/>
                  <a:pt x="3146" y="6291"/>
                  <a:pt x="2936" y="5872"/>
                </a:cubicBezTo>
                <a:cubicBezTo>
                  <a:pt x="2097" y="4194"/>
                  <a:pt x="2097" y="4194"/>
                  <a:pt x="2097" y="4194"/>
                </a:cubicBezTo>
                <a:cubicBezTo>
                  <a:pt x="4194" y="2307"/>
                  <a:pt x="4194" y="2307"/>
                  <a:pt x="4194" y="2307"/>
                </a:cubicBezTo>
                <a:cubicBezTo>
                  <a:pt x="5662" y="2936"/>
                  <a:pt x="5662" y="2936"/>
                  <a:pt x="5662" y="2936"/>
                </a:cubicBezTo>
                <a:cubicBezTo>
                  <a:pt x="6291" y="3146"/>
                  <a:pt x="6920" y="3146"/>
                  <a:pt x="7550" y="2936"/>
                </a:cubicBezTo>
                <a:cubicBezTo>
                  <a:pt x="7550" y="2936"/>
                  <a:pt x="7550" y="2936"/>
                  <a:pt x="7550" y="2936"/>
                </a:cubicBezTo>
                <a:cubicBezTo>
                  <a:pt x="8179" y="2726"/>
                  <a:pt x="8598" y="2307"/>
                  <a:pt x="8808" y="1678"/>
                </a:cubicBezTo>
                <a:cubicBezTo>
                  <a:pt x="9437" y="0"/>
                  <a:pt x="9437" y="0"/>
                  <a:pt x="9437" y="0"/>
                </a:cubicBezTo>
                <a:cubicBezTo>
                  <a:pt x="12373" y="0"/>
                  <a:pt x="12373" y="0"/>
                  <a:pt x="12373" y="0"/>
                </a:cubicBezTo>
                <a:cubicBezTo>
                  <a:pt x="12792" y="1678"/>
                  <a:pt x="12792" y="1678"/>
                  <a:pt x="12792" y="1678"/>
                </a:cubicBezTo>
                <a:cubicBezTo>
                  <a:pt x="13002" y="2307"/>
                  <a:pt x="13631" y="2726"/>
                  <a:pt x="14050" y="2936"/>
                </a:cubicBezTo>
                <a:cubicBezTo>
                  <a:pt x="14050" y="2936"/>
                  <a:pt x="14050" y="2936"/>
                  <a:pt x="14050" y="2936"/>
                </a:cubicBezTo>
                <a:cubicBezTo>
                  <a:pt x="14680" y="3146"/>
                  <a:pt x="15309" y="3146"/>
                  <a:pt x="15938" y="2936"/>
                </a:cubicBezTo>
                <a:cubicBezTo>
                  <a:pt x="17406" y="2307"/>
                  <a:pt x="17406" y="2307"/>
                  <a:pt x="17406" y="2307"/>
                </a:cubicBezTo>
                <a:cubicBezTo>
                  <a:pt x="19503" y="4194"/>
                  <a:pt x="19503" y="4194"/>
                  <a:pt x="19503" y="4194"/>
                </a:cubicBezTo>
                <a:cubicBezTo>
                  <a:pt x="18874" y="5872"/>
                  <a:pt x="18874" y="5872"/>
                  <a:pt x="18874" y="5872"/>
                </a:cubicBezTo>
                <a:cubicBezTo>
                  <a:pt x="18454" y="6291"/>
                  <a:pt x="18454" y="6920"/>
                  <a:pt x="18664" y="7550"/>
                </a:cubicBezTo>
                <a:cubicBezTo>
                  <a:pt x="18664" y="7550"/>
                  <a:pt x="18664" y="7550"/>
                  <a:pt x="18664" y="7550"/>
                </a:cubicBezTo>
                <a:cubicBezTo>
                  <a:pt x="19083" y="8179"/>
                  <a:pt x="19503" y="8598"/>
                  <a:pt x="20132" y="8808"/>
                </a:cubicBezTo>
                <a:lnTo>
                  <a:pt x="21600" y="9437"/>
                </a:lnTo>
                <a:close/>
                <a:moveTo>
                  <a:pt x="13841" y="10905"/>
                </a:moveTo>
                <a:cubicBezTo>
                  <a:pt x="13841" y="12583"/>
                  <a:pt x="12373" y="13841"/>
                  <a:pt x="10905" y="13841"/>
                </a:cubicBezTo>
                <a:cubicBezTo>
                  <a:pt x="9227" y="13841"/>
                  <a:pt x="7969" y="12583"/>
                  <a:pt x="7969" y="10905"/>
                </a:cubicBezTo>
                <a:cubicBezTo>
                  <a:pt x="7969" y="9227"/>
                  <a:pt x="9227" y="7969"/>
                  <a:pt x="10905" y="7969"/>
                </a:cubicBezTo>
                <a:cubicBezTo>
                  <a:pt x="12373" y="7969"/>
                  <a:pt x="13841" y="9227"/>
                  <a:pt x="13841" y="10905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23"/>
          <p:cNvSpPr/>
          <p:nvPr/>
        </p:nvSpPr>
        <p:spPr>
          <a:xfrm>
            <a:off x="3315240" y="2419920"/>
            <a:ext cx="374040" cy="41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1600" y="1049"/>
                </a:moveTo>
                <a:cubicBezTo>
                  <a:pt x="21135" y="4194"/>
                  <a:pt x="19277" y="7130"/>
                  <a:pt x="16026" y="8388"/>
                </a:cubicBezTo>
                <a:cubicBezTo>
                  <a:pt x="16258" y="7969"/>
                  <a:pt x="16490" y="7340"/>
                  <a:pt x="16955" y="6920"/>
                </a:cubicBezTo>
                <a:cubicBezTo>
                  <a:pt x="19045" y="5662"/>
                  <a:pt x="19742" y="3565"/>
                  <a:pt x="20206" y="2097"/>
                </a:cubicBezTo>
                <a:cubicBezTo>
                  <a:pt x="18116" y="2097"/>
                  <a:pt x="18116" y="2097"/>
                  <a:pt x="18116" y="2097"/>
                </a:cubicBezTo>
                <a:cubicBezTo>
                  <a:pt x="18116" y="1887"/>
                  <a:pt x="18116" y="1468"/>
                  <a:pt x="18116" y="1049"/>
                </a:cubicBezTo>
                <a:lnTo>
                  <a:pt x="21600" y="1049"/>
                </a:lnTo>
                <a:close/>
                <a:moveTo>
                  <a:pt x="5806" y="8388"/>
                </a:moveTo>
                <a:cubicBezTo>
                  <a:pt x="2555" y="7130"/>
                  <a:pt x="465" y="4194"/>
                  <a:pt x="232" y="1049"/>
                </a:cubicBezTo>
                <a:cubicBezTo>
                  <a:pt x="3484" y="1049"/>
                  <a:pt x="3484" y="1049"/>
                  <a:pt x="3484" y="1049"/>
                </a:cubicBezTo>
                <a:cubicBezTo>
                  <a:pt x="3484" y="1468"/>
                  <a:pt x="3484" y="1887"/>
                  <a:pt x="3716" y="2097"/>
                </a:cubicBezTo>
                <a:cubicBezTo>
                  <a:pt x="1626" y="2097"/>
                  <a:pt x="1626" y="2097"/>
                  <a:pt x="1626" y="2097"/>
                </a:cubicBezTo>
                <a:cubicBezTo>
                  <a:pt x="1858" y="3565"/>
                  <a:pt x="2787" y="5662"/>
                  <a:pt x="4877" y="6920"/>
                </a:cubicBezTo>
                <a:cubicBezTo>
                  <a:pt x="5110" y="7340"/>
                  <a:pt x="5342" y="7969"/>
                  <a:pt x="5806" y="8388"/>
                </a:cubicBezTo>
                <a:close/>
                <a:moveTo>
                  <a:pt x="10684" y="9856"/>
                </a:moveTo>
                <a:cubicBezTo>
                  <a:pt x="8826" y="7340"/>
                  <a:pt x="8129" y="4194"/>
                  <a:pt x="8129" y="1258"/>
                </a:cubicBezTo>
                <a:cubicBezTo>
                  <a:pt x="6735" y="1258"/>
                  <a:pt x="6735" y="1258"/>
                  <a:pt x="6735" y="1258"/>
                </a:cubicBezTo>
                <a:cubicBezTo>
                  <a:pt x="6968" y="5033"/>
                  <a:pt x="8594" y="7759"/>
                  <a:pt x="10684" y="9856"/>
                </a:cubicBezTo>
                <a:close/>
                <a:moveTo>
                  <a:pt x="16955" y="0"/>
                </a:moveTo>
                <a:cubicBezTo>
                  <a:pt x="16955" y="7759"/>
                  <a:pt x="12774" y="9856"/>
                  <a:pt x="12077" y="12373"/>
                </a:cubicBezTo>
                <a:cubicBezTo>
                  <a:pt x="9523" y="12373"/>
                  <a:pt x="9523" y="12373"/>
                  <a:pt x="9523" y="12373"/>
                </a:cubicBezTo>
                <a:cubicBezTo>
                  <a:pt x="9058" y="9856"/>
                  <a:pt x="4645" y="7759"/>
                  <a:pt x="4645" y="0"/>
                </a:cubicBezTo>
                <a:lnTo>
                  <a:pt x="16955" y="0"/>
                </a:lnTo>
                <a:close/>
                <a:moveTo>
                  <a:pt x="14865" y="17196"/>
                </a:moveTo>
                <a:cubicBezTo>
                  <a:pt x="14400" y="16777"/>
                  <a:pt x="14400" y="16777"/>
                  <a:pt x="14400" y="16777"/>
                </a:cubicBezTo>
                <a:cubicBezTo>
                  <a:pt x="13703" y="17196"/>
                  <a:pt x="13703" y="17196"/>
                  <a:pt x="13703" y="17196"/>
                </a:cubicBezTo>
                <a:cubicBezTo>
                  <a:pt x="13703" y="16357"/>
                  <a:pt x="13703" y="16357"/>
                  <a:pt x="13703" y="16357"/>
                </a:cubicBezTo>
                <a:cubicBezTo>
                  <a:pt x="13239" y="15938"/>
                  <a:pt x="13239" y="15938"/>
                  <a:pt x="13239" y="15938"/>
                </a:cubicBezTo>
                <a:cubicBezTo>
                  <a:pt x="13935" y="15938"/>
                  <a:pt x="13935" y="15938"/>
                  <a:pt x="13935" y="15938"/>
                </a:cubicBezTo>
                <a:cubicBezTo>
                  <a:pt x="14400" y="15309"/>
                  <a:pt x="14400" y="15309"/>
                  <a:pt x="14400" y="15309"/>
                </a:cubicBezTo>
                <a:cubicBezTo>
                  <a:pt x="14632" y="15938"/>
                  <a:pt x="14632" y="15938"/>
                  <a:pt x="14632" y="15938"/>
                </a:cubicBezTo>
                <a:cubicBezTo>
                  <a:pt x="15329" y="15938"/>
                  <a:pt x="15329" y="15938"/>
                  <a:pt x="15329" y="15938"/>
                </a:cubicBezTo>
                <a:cubicBezTo>
                  <a:pt x="14865" y="16357"/>
                  <a:pt x="14865" y="16357"/>
                  <a:pt x="14865" y="16357"/>
                </a:cubicBezTo>
                <a:lnTo>
                  <a:pt x="14865" y="17196"/>
                </a:lnTo>
                <a:close/>
                <a:moveTo>
                  <a:pt x="11845" y="16986"/>
                </a:moveTo>
                <a:cubicBezTo>
                  <a:pt x="10916" y="16567"/>
                  <a:pt x="10916" y="16567"/>
                  <a:pt x="10916" y="16567"/>
                </a:cubicBezTo>
                <a:cubicBezTo>
                  <a:pt x="9755" y="16986"/>
                  <a:pt x="9755" y="16986"/>
                  <a:pt x="9755" y="16986"/>
                </a:cubicBezTo>
                <a:cubicBezTo>
                  <a:pt x="9987" y="15938"/>
                  <a:pt x="9987" y="15938"/>
                  <a:pt x="9987" y="15938"/>
                </a:cubicBezTo>
                <a:cubicBezTo>
                  <a:pt x="9290" y="15309"/>
                  <a:pt x="9290" y="15309"/>
                  <a:pt x="9290" y="15309"/>
                </a:cubicBezTo>
                <a:cubicBezTo>
                  <a:pt x="10452" y="15099"/>
                  <a:pt x="10452" y="15099"/>
                  <a:pt x="10452" y="15099"/>
                </a:cubicBezTo>
                <a:cubicBezTo>
                  <a:pt x="10916" y="14260"/>
                  <a:pt x="10916" y="14260"/>
                  <a:pt x="10916" y="14260"/>
                </a:cubicBezTo>
                <a:cubicBezTo>
                  <a:pt x="11381" y="15099"/>
                  <a:pt x="11381" y="15099"/>
                  <a:pt x="11381" y="15099"/>
                </a:cubicBezTo>
                <a:cubicBezTo>
                  <a:pt x="12542" y="15309"/>
                  <a:pt x="12542" y="15309"/>
                  <a:pt x="12542" y="15309"/>
                </a:cubicBezTo>
                <a:cubicBezTo>
                  <a:pt x="11613" y="15938"/>
                  <a:pt x="11613" y="15938"/>
                  <a:pt x="11613" y="15938"/>
                </a:cubicBezTo>
                <a:lnTo>
                  <a:pt x="11845" y="16986"/>
                </a:lnTo>
                <a:close/>
                <a:moveTo>
                  <a:pt x="8129" y="17196"/>
                </a:moveTo>
                <a:cubicBezTo>
                  <a:pt x="7432" y="16777"/>
                  <a:pt x="7432" y="16777"/>
                  <a:pt x="7432" y="16777"/>
                </a:cubicBezTo>
                <a:cubicBezTo>
                  <a:pt x="6735" y="17196"/>
                  <a:pt x="6735" y="17196"/>
                  <a:pt x="6735" y="17196"/>
                </a:cubicBezTo>
                <a:cubicBezTo>
                  <a:pt x="6968" y="16357"/>
                  <a:pt x="6968" y="16357"/>
                  <a:pt x="6968" y="16357"/>
                </a:cubicBezTo>
                <a:cubicBezTo>
                  <a:pt x="6271" y="15938"/>
                  <a:pt x="6271" y="15938"/>
                  <a:pt x="6271" y="15938"/>
                </a:cubicBezTo>
                <a:cubicBezTo>
                  <a:pt x="6968" y="15938"/>
                  <a:pt x="6968" y="15938"/>
                  <a:pt x="6968" y="15938"/>
                </a:cubicBezTo>
                <a:cubicBezTo>
                  <a:pt x="7432" y="15309"/>
                  <a:pt x="7432" y="15309"/>
                  <a:pt x="7432" y="15309"/>
                </a:cubicBezTo>
                <a:cubicBezTo>
                  <a:pt x="7665" y="15938"/>
                  <a:pt x="7665" y="15938"/>
                  <a:pt x="7665" y="15938"/>
                </a:cubicBezTo>
                <a:cubicBezTo>
                  <a:pt x="8361" y="15938"/>
                  <a:pt x="8361" y="15938"/>
                  <a:pt x="8361" y="15938"/>
                </a:cubicBezTo>
                <a:cubicBezTo>
                  <a:pt x="7897" y="16357"/>
                  <a:pt x="7897" y="16357"/>
                  <a:pt x="7897" y="16357"/>
                </a:cubicBezTo>
                <a:lnTo>
                  <a:pt x="8129" y="17196"/>
                </a:lnTo>
                <a:close/>
                <a:moveTo>
                  <a:pt x="10916" y="13631"/>
                </a:moveTo>
                <a:cubicBezTo>
                  <a:pt x="8129" y="13631"/>
                  <a:pt x="5806" y="14260"/>
                  <a:pt x="3484" y="15309"/>
                </a:cubicBezTo>
                <a:cubicBezTo>
                  <a:pt x="6271" y="19083"/>
                  <a:pt x="6271" y="19083"/>
                  <a:pt x="6271" y="19083"/>
                </a:cubicBezTo>
                <a:cubicBezTo>
                  <a:pt x="7665" y="18245"/>
                  <a:pt x="9290" y="18035"/>
                  <a:pt x="10916" y="18035"/>
                </a:cubicBezTo>
                <a:cubicBezTo>
                  <a:pt x="12542" y="18035"/>
                  <a:pt x="13935" y="18245"/>
                  <a:pt x="15329" y="19083"/>
                </a:cubicBezTo>
                <a:cubicBezTo>
                  <a:pt x="18116" y="15309"/>
                  <a:pt x="18116" y="15309"/>
                  <a:pt x="18116" y="15309"/>
                </a:cubicBezTo>
                <a:cubicBezTo>
                  <a:pt x="16026" y="14260"/>
                  <a:pt x="13471" y="13631"/>
                  <a:pt x="10916" y="13631"/>
                </a:cubicBezTo>
                <a:close/>
                <a:moveTo>
                  <a:pt x="18581" y="16148"/>
                </a:moveTo>
                <a:cubicBezTo>
                  <a:pt x="15794" y="19713"/>
                  <a:pt x="15794" y="19713"/>
                  <a:pt x="15794" y="19713"/>
                </a:cubicBezTo>
                <a:cubicBezTo>
                  <a:pt x="16490" y="20342"/>
                  <a:pt x="17187" y="20971"/>
                  <a:pt x="17884" y="21600"/>
                </a:cubicBezTo>
                <a:cubicBezTo>
                  <a:pt x="18348" y="18874"/>
                  <a:pt x="18348" y="18874"/>
                  <a:pt x="18348" y="18874"/>
                </a:cubicBezTo>
                <a:cubicBezTo>
                  <a:pt x="21600" y="18874"/>
                  <a:pt x="21600" y="18874"/>
                  <a:pt x="21600" y="18874"/>
                </a:cubicBezTo>
                <a:cubicBezTo>
                  <a:pt x="20671" y="17825"/>
                  <a:pt x="19742" y="16986"/>
                  <a:pt x="18581" y="16148"/>
                </a:cubicBezTo>
                <a:close/>
                <a:moveTo>
                  <a:pt x="3252" y="16148"/>
                </a:moveTo>
                <a:cubicBezTo>
                  <a:pt x="5806" y="19713"/>
                  <a:pt x="5806" y="19713"/>
                  <a:pt x="5806" y="19713"/>
                </a:cubicBezTo>
                <a:cubicBezTo>
                  <a:pt x="5110" y="20342"/>
                  <a:pt x="4413" y="20971"/>
                  <a:pt x="3948" y="21600"/>
                </a:cubicBezTo>
                <a:cubicBezTo>
                  <a:pt x="3252" y="18874"/>
                  <a:pt x="3252" y="18874"/>
                  <a:pt x="3252" y="18874"/>
                </a:cubicBezTo>
                <a:cubicBezTo>
                  <a:pt x="0" y="18874"/>
                  <a:pt x="0" y="18874"/>
                  <a:pt x="0" y="18874"/>
                </a:cubicBezTo>
                <a:cubicBezTo>
                  <a:pt x="929" y="17825"/>
                  <a:pt x="2090" y="16986"/>
                  <a:pt x="3252" y="16148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4"/>
          <p:cNvSpPr/>
          <p:nvPr/>
        </p:nvSpPr>
        <p:spPr>
          <a:xfrm>
            <a:off x="6205320" y="2385360"/>
            <a:ext cx="493920" cy="47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033" y="20057"/>
                </a:moveTo>
                <a:cubicBezTo>
                  <a:pt x="2726" y="17633"/>
                  <a:pt x="2726" y="17633"/>
                  <a:pt x="2726" y="17633"/>
                </a:cubicBezTo>
                <a:cubicBezTo>
                  <a:pt x="3355" y="16971"/>
                  <a:pt x="3355" y="16971"/>
                  <a:pt x="3355" y="16971"/>
                </a:cubicBezTo>
                <a:cubicBezTo>
                  <a:pt x="3984" y="17633"/>
                  <a:pt x="3984" y="17633"/>
                  <a:pt x="3984" y="17633"/>
                </a:cubicBezTo>
                <a:cubicBezTo>
                  <a:pt x="4404" y="17192"/>
                  <a:pt x="4404" y="17192"/>
                  <a:pt x="4404" y="17192"/>
                </a:cubicBezTo>
                <a:cubicBezTo>
                  <a:pt x="3565" y="16531"/>
                  <a:pt x="3565" y="16531"/>
                  <a:pt x="3565" y="16531"/>
                </a:cubicBezTo>
                <a:cubicBezTo>
                  <a:pt x="3984" y="16090"/>
                  <a:pt x="3984" y="16090"/>
                  <a:pt x="3984" y="16090"/>
                </a:cubicBezTo>
                <a:cubicBezTo>
                  <a:pt x="4823" y="16751"/>
                  <a:pt x="4823" y="16751"/>
                  <a:pt x="4823" y="16751"/>
                </a:cubicBezTo>
                <a:cubicBezTo>
                  <a:pt x="5033" y="16310"/>
                  <a:pt x="5033" y="16310"/>
                  <a:pt x="5033" y="16310"/>
                </a:cubicBezTo>
                <a:cubicBezTo>
                  <a:pt x="4404" y="15649"/>
                  <a:pt x="4404" y="15649"/>
                  <a:pt x="4404" y="15649"/>
                </a:cubicBezTo>
                <a:cubicBezTo>
                  <a:pt x="4823" y="15208"/>
                  <a:pt x="4823" y="15208"/>
                  <a:pt x="4823" y="15208"/>
                </a:cubicBezTo>
                <a:cubicBezTo>
                  <a:pt x="5452" y="16090"/>
                  <a:pt x="5452" y="16090"/>
                  <a:pt x="5452" y="16090"/>
                </a:cubicBezTo>
                <a:cubicBezTo>
                  <a:pt x="5872" y="15649"/>
                  <a:pt x="5872" y="15649"/>
                  <a:pt x="5872" y="15649"/>
                </a:cubicBezTo>
                <a:cubicBezTo>
                  <a:pt x="5243" y="14767"/>
                  <a:pt x="5243" y="14767"/>
                  <a:pt x="5243" y="14767"/>
                </a:cubicBezTo>
                <a:cubicBezTo>
                  <a:pt x="5662" y="14547"/>
                  <a:pt x="5662" y="14547"/>
                  <a:pt x="5662" y="14547"/>
                </a:cubicBezTo>
                <a:cubicBezTo>
                  <a:pt x="6291" y="15208"/>
                  <a:pt x="6291" y="15208"/>
                  <a:pt x="6291" y="15208"/>
                </a:cubicBezTo>
                <a:cubicBezTo>
                  <a:pt x="6711" y="14767"/>
                  <a:pt x="6711" y="14767"/>
                  <a:pt x="6711" y="14767"/>
                </a:cubicBezTo>
                <a:cubicBezTo>
                  <a:pt x="6082" y="14106"/>
                  <a:pt x="6082" y="14106"/>
                  <a:pt x="6082" y="14106"/>
                </a:cubicBezTo>
                <a:cubicBezTo>
                  <a:pt x="6501" y="13665"/>
                  <a:pt x="6501" y="13665"/>
                  <a:pt x="6501" y="13665"/>
                </a:cubicBezTo>
                <a:cubicBezTo>
                  <a:pt x="7130" y="14327"/>
                  <a:pt x="7130" y="14327"/>
                  <a:pt x="7130" y="14327"/>
                </a:cubicBezTo>
                <a:cubicBezTo>
                  <a:pt x="7550" y="13886"/>
                  <a:pt x="7550" y="13886"/>
                  <a:pt x="7550" y="13886"/>
                </a:cubicBezTo>
                <a:cubicBezTo>
                  <a:pt x="6082" y="12343"/>
                  <a:pt x="6082" y="12343"/>
                  <a:pt x="6082" y="12343"/>
                </a:cubicBezTo>
                <a:cubicBezTo>
                  <a:pt x="1258" y="17633"/>
                  <a:pt x="1258" y="17633"/>
                  <a:pt x="1258" y="17633"/>
                </a:cubicBezTo>
                <a:cubicBezTo>
                  <a:pt x="5033" y="21600"/>
                  <a:pt x="5033" y="21600"/>
                  <a:pt x="5033" y="21600"/>
                </a:cubicBezTo>
                <a:cubicBezTo>
                  <a:pt x="9856" y="16531"/>
                  <a:pt x="9856" y="16531"/>
                  <a:pt x="9856" y="16531"/>
                </a:cubicBezTo>
                <a:cubicBezTo>
                  <a:pt x="9017" y="15649"/>
                  <a:pt x="9017" y="15649"/>
                  <a:pt x="9017" y="15649"/>
                </a:cubicBezTo>
                <a:lnTo>
                  <a:pt x="5033" y="20057"/>
                </a:lnTo>
                <a:close/>
                <a:moveTo>
                  <a:pt x="15938" y="20718"/>
                </a:moveTo>
                <a:cubicBezTo>
                  <a:pt x="20551" y="21600"/>
                  <a:pt x="20551" y="21600"/>
                  <a:pt x="20551" y="21600"/>
                </a:cubicBezTo>
                <a:cubicBezTo>
                  <a:pt x="19503" y="16751"/>
                  <a:pt x="19503" y="16751"/>
                  <a:pt x="19503" y="16751"/>
                </a:cubicBezTo>
                <a:lnTo>
                  <a:pt x="15938" y="20718"/>
                </a:lnTo>
                <a:close/>
                <a:moveTo>
                  <a:pt x="5662" y="2204"/>
                </a:moveTo>
                <a:cubicBezTo>
                  <a:pt x="3565" y="220"/>
                  <a:pt x="3565" y="220"/>
                  <a:pt x="3565" y="220"/>
                </a:cubicBezTo>
                <a:cubicBezTo>
                  <a:pt x="0" y="3967"/>
                  <a:pt x="0" y="3967"/>
                  <a:pt x="0" y="3967"/>
                </a:cubicBezTo>
                <a:cubicBezTo>
                  <a:pt x="2097" y="5951"/>
                  <a:pt x="2097" y="5951"/>
                  <a:pt x="2097" y="5951"/>
                </a:cubicBezTo>
                <a:lnTo>
                  <a:pt x="5662" y="2204"/>
                </a:lnTo>
                <a:close/>
                <a:moveTo>
                  <a:pt x="14889" y="19616"/>
                </a:moveTo>
                <a:cubicBezTo>
                  <a:pt x="18454" y="15649"/>
                  <a:pt x="18454" y="15649"/>
                  <a:pt x="18454" y="15649"/>
                </a:cubicBezTo>
                <a:cubicBezTo>
                  <a:pt x="6711" y="3306"/>
                  <a:pt x="6711" y="3306"/>
                  <a:pt x="6711" y="3306"/>
                </a:cubicBezTo>
                <a:cubicBezTo>
                  <a:pt x="3146" y="7053"/>
                  <a:pt x="3146" y="7053"/>
                  <a:pt x="3146" y="7053"/>
                </a:cubicBezTo>
                <a:lnTo>
                  <a:pt x="14889" y="19616"/>
                </a:lnTo>
                <a:close/>
                <a:moveTo>
                  <a:pt x="18664" y="3967"/>
                </a:moveTo>
                <a:cubicBezTo>
                  <a:pt x="18664" y="3527"/>
                  <a:pt x="18245" y="3086"/>
                  <a:pt x="17825" y="3086"/>
                </a:cubicBezTo>
                <a:cubicBezTo>
                  <a:pt x="17196" y="3086"/>
                  <a:pt x="16986" y="3527"/>
                  <a:pt x="16986" y="3967"/>
                </a:cubicBezTo>
                <a:cubicBezTo>
                  <a:pt x="16986" y="4629"/>
                  <a:pt x="17196" y="5069"/>
                  <a:pt x="17825" y="5069"/>
                </a:cubicBezTo>
                <a:cubicBezTo>
                  <a:pt x="18245" y="5069"/>
                  <a:pt x="18664" y="4629"/>
                  <a:pt x="18664" y="3967"/>
                </a:cubicBezTo>
                <a:close/>
                <a:moveTo>
                  <a:pt x="13212" y="7935"/>
                </a:moveTo>
                <a:cubicBezTo>
                  <a:pt x="11744" y="6392"/>
                  <a:pt x="11744" y="6392"/>
                  <a:pt x="11744" y="6392"/>
                </a:cubicBezTo>
                <a:cubicBezTo>
                  <a:pt x="17825" y="0"/>
                  <a:pt x="17825" y="0"/>
                  <a:pt x="17825" y="0"/>
                </a:cubicBezTo>
                <a:cubicBezTo>
                  <a:pt x="21600" y="3967"/>
                  <a:pt x="21600" y="3967"/>
                  <a:pt x="21600" y="3967"/>
                </a:cubicBezTo>
                <a:cubicBezTo>
                  <a:pt x="15518" y="10359"/>
                  <a:pt x="15518" y="10359"/>
                  <a:pt x="15518" y="10359"/>
                </a:cubicBezTo>
                <a:cubicBezTo>
                  <a:pt x="14680" y="9698"/>
                  <a:pt x="14680" y="9698"/>
                  <a:pt x="14680" y="9698"/>
                </a:cubicBezTo>
                <a:cubicBezTo>
                  <a:pt x="20132" y="3967"/>
                  <a:pt x="20132" y="3967"/>
                  <a:pt x="20132" y="3967"/>
                </a:cubicBezTo>
                <a:cubicBezTo>
                  <a:pt x="17825" y="1543"/>
                  <a:pt x="17825" y="1543"/>
                  <a:pt x="17825" y="1543"/>
                </a:cubicBezTo>
                <a:cubicBezTo>
                  <a:pt x="15309" y="4408"/>
                  <a:pt x="15309" y="4408"/>
                  <a:pt x="15309" y="4408"/>
                </a:cubicBezTo>
                <a:cubicBezTo>
                  <a:pt x="15938" y="5069"/>
                  <a:pt x="15938" y="5069"/>
                  <a:pt x="15938" y="5069"/>
                </a:cubicBezTo>
                <a:cubicBezTo>
                  <a:pt x="15518" y="5510"/>
                  <a:pt x="15518" y="5510"/>
                  <a:pt x="15518" y="5510"/>
                </a:cubicBezTo>
                <a:cubicBezTo>
                  <a:pt x="14889" y="4849"/>
                  <a:pt x="14889" y="4849"/>
                  <a:pt x="14889" y="4849"/>
                </a:cubicBezTo>
                <a:cubicBezTo>
                  <a:pt x="14470" y="5290"/>
                  <a:pt x="14470" y="5290"/>
                  <a:pt x="14470" y="5290"/>
                </a:cubicBezTo>
                <a:cubicBezTo>
                  <a:pt x="15099" y="5951"/>
                  <a:pt x="15099" y="5951"/>
                  <a:pt x="15099" y="5951"/>
                </a:cubicBezTo>
                <a:cubicBezTo>
                  <a:pt x="14680" y="6392"/>
                  <a:pt x="14680" y="6392"/>
                  <a:pt x="14680" y="6392"/>
                </a:cubicBezTo>
                <a:cubicBezTo>
                  <a:pt x="14050" y="5510"/>
                  <a:pt x="14050" y="5510"/>
                  <a:pt x="14050" y="5510"/>
                </a:cubicBezTo>
                <a:cubicBezTo>
                  <a:pt x="13631" y="5951"/>
                  <a:pt x="13631" y="5951"/>
                  <a:pt x="13631" y="5951"/>
                </a:cubicBezTo>
                <a:cubicBezTo>
                  <a:pt x="14260" y="6833"/>
                  <a:pt x="14260" y="6833"/>
                  <a:pt x="14260" y="6833"/>
                </a:cubicBezTo>
                <a:cubicBezTo>
                  <a:pt x="14050" y="7053"/>
                  <a:pt x="14050" y="7053"/>
                  <a:pt x="14050" y="7053"/>
                </a:cubicBezTo>
                <a:cubicBezTo>
                  <a:pt x="13212" y="6392"/>
                  <a:pt x="13212" y="6392"/>
                  <a:pt x="13212" y="6392"/>
                </a:cubicBezTo>
                <a:cubicBezTo>
                  <a:pt x="12792" y="6833"/>
                  <a:pt x="12792" y="6833"/>
                  <a:pt x="12792" y="6833"/>
                </a:cubicBezTo>
                <a:cubicBezTo>
                  <a:pt x="13631" y="7494"/>
                  <a:pt x="13631" y="7494"/>
                  <a:pt x="13631" y="7494"/>
                </a:cubicBezTo>
                <a:lnTo>
                  <a:pt x="13212" y="7935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25"/>
          <p:cNvSpPr/>
          <p:nvPr/>
        </p:nvSpPr>
        <p:spPr>
          <a:xfrm>
            <a:off x="395640" y="2445840"/>
            <a:ext cx="406800" cy="358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0329" y="2880"/>
                </a:moveTo>
                <a:lnTo>
                  <a:pt x="15247" y="4320"/>
                </a:lnTo>
                <a:lnTo>
                  <a:pt x="16518" y="5760"/>
                </a:lnTo>
                <a:lnTo>
                  <a:pt x="12071" y="10800"/>
                </a:lnTo>
                <a:lnTo>
                  <a:pt x="9529" y="8640"/>
                </a:lnTo>
                <a:lnTo>
                  <a:pt x="3812" y="15120"/>
                </a:lnTo>
                <a:lnTo>
                  <a:pt x="5718" y="17280"/>
                </a:lnTo>
                <a:lnTo>
                  <a:pt x="9529" y="12240"/>
                </a:lnTo>
                <a:lnTo>
                  <a:pt x="12071" y="15120"/>
                </a:lnTo>
                <a:lnTo>
                  <a:pt x="18424" y="7200"/>
                </a:lnTo>
                <a:lnTo>
                  <a:pt x="19694" y="8640"/>
                </a:lnTo>
                <a:lnTo>
                  <a:pt x="20329" y="2880"/>
                </a:lnTo>
                <a:close/>
                <a:moveTo>
                  <a:pt x="21600" y="1944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906" y="0"/>
                </a:lnTo>
                <a:lnTo>
                  <a:pt x="1906" y="19440"/>
                </a:lnTo>
                <a:lnTo>
                  <a:pt x="21600" y="19440"/>
                </a:ln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26"/>
          <p:cNvSpPr/>
          <p:nvPr/>
        </p:nvSpPr>
        <p:spPr>
          <a:xfrm>
            <a:off x="430560" y="4398120"/>
            <a:ext cx="390960" cy="359640"/>
          </a:xfrm>
          <a:custGeom>
            <a:avLst/>
            <a:gdLst/>
            <a:ahLst/>
            <a:cxnLst/>
            <a:rect l="l" t="t" r="r" b="b"/>
            <a:pathLst>
              <a:path w="18339" h="20356">
                <a:moveTo>
                  <a:pt x="17821" y="3203"/>
                </a:moveTo>
                <a:cubicBezTo>
                  <a:pt x="16036" y="-1244"/>
                  <a:pt x="10680" y="-820"/>
                  <a:pt x="9252" y="2991"/>
                </a:cubicBezTo>
                <a:cubicBezTo>
                  <a:pt x="7824" y="-820"/>
                  <a:pt x="2290" y="-1244"/>
                  <a:pt x="505" y="3203"/>
                </a:cubicBezTo>
                <a:cubicBezTo>
                  <a:pt x="-1637" y="8285"/>
                  <a:pt x="3361" y="13368"/>
                  <a:pt x="9252" y="20356"/>
                </a:cubicBezTo>
                <a:cubicBezTo>
                  <a:pt x="15143" y="13368"/>
                  <a:pt x="19963" y="8285"/>
                  <a:pt x="17821" y="3203"/>
                </a:cubicBezTo>
                <a:close/>
              </a:path>
            </a:pathLst>
          </a:cu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26618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Project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Plan &amp; Next Steps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31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847800" y="1203120"/>
            <a:ext cx="8496360" cy="394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262626"/>
                </a:solidFill>
                <a:latin typeface="Calibri Light"/>
                <a:ea typeface="Calibri Light"/>
              </a:rPr>
              <a:t>Share with us your roadmap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33" name="Line 3"/>
          <p:cNvSpPr/>
          <p:nvPr/>
        </p:nvSpPr>
        <p:spPr>
          <a:xfrm flipH="1">
            <a:off x="0" y="4142520"/>
            <a:ext cx="9144000" cy="360"/>
          </a:xfrm>
          <a:prstGeom prst="line">
            <a:avLst/>
          </a:prstGeom>
          <a:ln w="3816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34" name="Group 4"/>
          <p:cNvGrpSpPr/>
          <p:nvPr/>
        </p:nvGrpSpPr>
        <p:grpSpPr>
          <a:xfrm>
            <a:off x="501840" y="3911040"/>
            <a:ext cx="461880" cy="461880"/>
            <a:chOff x="501840" y="3911040"/>
            <a:chExt cx="461880" cy="461880"/>
          </a:xfrm>
        </p:grpSpPr>
        <p:sp>
          <p:nvSpPr>
            <p:cNvPr id="235" name="CustomShape 5"/>
            <p:cNvSpPr/>
            <p:nvPr/>
          </p:nvSpPr>
          <p:spPr>
            <a:xfrm>
              <a:off x="50184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6"/>
            <p:cNvSpPr/>
            <p:nvPr/>
          </p:nvSpPr>
          <p:spPr>
            <a:xfrm rot="5400000">
              <a:off x="61992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7"/>
            <p:cNvSpPr/>
            <p:nvPr/>
          </p:nvSpPr>
          <p:spPr>
            <a:xfrm rot="10800000">
              <a:off x="61992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8" name="Group 8"/>
          <p:cNvGrpSpPr/>
          <p:nvPr/>
        </p:nvGrpSpPr>
        <p:grpSpPr>
          <a:xfrm>
            <a:off x="2550960" y="3911040"/>
            <a:ext cx="461880" cy="461880"/>
            <a:chOff x="2550960" y="3911040"/>
            <a:chExt cx="461880" cy="461880"/>
          </a:xfrm>
        </p:grpSpPr>
        <p:sp>
          <p:nvSpPr>
            <p:cNvPr id="239" name="CustomShape 9"/>
            <p:cNvSpPr/>
            <p:nvPr/>
          </p:nvSpPr>
          <p:spPr>
            <a:xfrm>
              <a:off x="255096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10"/>
            <p:cNvSpPr/>
            <p:nvPr/>
          </p:nvSpPr>
          <p:spPr>
            <a:xfrm rot="5400000">
              <a:off x="266868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11"/>
            <p:cNvSpPr/>
            <p:nvPr/>
          </p:nvSpPr>
          <p:spPr>
            <a:xfrm rot="10800000">
              <a:off x="266868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2" name="Group 12"/>
          <p:cNvGrpSpPr/>
          <p:nvPr/>
        </p:nvGrpSpPr>
        <p:grpSpPr>
          <a:xfrm>
            <a:off x="4340520" y="3911040"/>
            <a:ext cx="461880" cy="461880"/>
            <a:chOff x="4340520" y="3911040"/>
            <a:chExt cx="461880" cy="461880"/>
          </a:xfrm>
        </p:grpSpPr>
        <p:sp>
          <p:nvSpPr>
            <p:cNvPr id="243" name="CustomShape 13"/>
            <p:cNvSpPr/>
            <p:nvPr/>
          </p:nvSpPr>
          <p:spPr>
            <a:xfrm>
              <a:off x="434052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CustomShape 14"/>
            <p:cNvSpPr/>
            <p:nvPr/>
          </p:nvSpPr>
          <p:spPr>
            <a:xfrm rot="5400000">
              <a:off x="445860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CustomShape 15"/>
            <p:cNvSpPr/>
            <p:nvPr/>
          </p:nvSpPr>
          <p:spPr>
            <a:xfrm rot="10800000">
              <a:off x="445824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6" name="Group 16"/>
          <p:cNvGrpSpPr/>
          <p:nvPr/>
        </p:nvGrpSpPr>
        <p:grpSpPr>
          <a:xfrm>
            <a:off x="6279480" y="3911040"/>
            <a:ext cx="461880" cy="461880"/>
            <a:chOff x="6279480" y="3911040"/>
            <a:chExt cx="461880" cy="461880"/>
          </a:xfrm>
        </p:grpSpPr>
        <p:sp>
          <p:nvSpPr>
            <p:cNvPr id="247" name="CustomShape 17"/>
            <p:cNvSpPr/>
            <p:nvPr/>
          </p:nvSpPr>
          <p:spPr>
            <a:xfrm>
              <a:off x="6279480" y="3911040"/>
              <a:ext cx="461880" cy="461880"/>
            </a:xfrm>
            <a:prstGeom prst="ellipse">
              <a:avLst/>
            </a:prstGeom>
            <a:solidFill>
              <a:srgbClr val="0E1E63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CustomShape 18"/>
            <p:cNvSpPr/>
            <p:nvPr/>
          </p:nvSpPr>
          <p:spPr>
            <a:xfrm rot="5400000">
              <a:off x="63975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19"/>
            <p:cNvSpPr/>
            <p:nvPr/>
          </p:nvSpPr>
          <p:spPr>
            <a:xfrm rot="10800000">
              <a:off x="63972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20"/>
          <p:cNvGrpSpPr/>
          <p:nvPr/>
        </p:nvGrpSpPr>
        <p:grpSpPr>
          <a:xfrm>
            <a:off x="8108280" y="3911040"/>
            <a:ext cx="461880" cy="461880"/>
            <a:chOff x="8108280" y="3911040"/>
            <a:chExt cx="461880" cy="461880"/>
          </a:xfrm>
        </p:grpSpPr>
        <p:sp>
          <p:nvSpPr>
            <p:cNvPr id="251" name="CustomShape 21"/>
            <p:cNvSpPr/>
            <p:nvPr/>
          </p:nvSpPr>
          <p:spPr>
            <a:xfrm>
              <a:off x="8108280" y="3911040"/>
              <a:ext cx="461880" cy="461880"/>
            </a:xfrm>
            <a:prstGeom prst="ellipse">
              <a:avLst/>
            </a:prstGeom>
            <a:solidFill>
              <a:srgbClr val="FAAA22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22"/>
            <p:cNvSpPr/>
            <p:nvPr/>
          </p:nvSpPr>
          <p:spPr>
            <a:xfrm rot="5400000">
              <a:off x="8226360" y="410760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CustomShape 23"/>
            <p:cNvSpPr/>
            <p:nvPr/>
          </p:nvSpPr>
          <p:spPr>
            <a:xfrm rot="10800000">
              <a:off x="8226000" y="4108320"/>
              <a:ext cx="227880" cy="69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4" name="Line 24"/>
          <p:cNvSpPr/>
          <p:nvPr/>
        </p:nvSpPr>
        <p:spPr>
          <a:xfrm>
            <a:off x="2782080" y="3241800"/>
            <a:ext cx="1800" cy="750960"/>
          </a:xfrm>
          <a:prstGeom prst="line">
            <a:avLst/>
          </a:prstGeom>
          <a:ln w="12600" cap="rnd">
            <a:solidFill>
              <a:srgbClr val="0E1E63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Line 25"/>
          <p:cNvSpPr/>
          <p:nvPr/>
        </p:nvSpPr>
        <p:spPr>
          <a:xfrm>
            <a:off x="8339400" y="3246120"/>
            <a:ext cx="360" cy="6649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26"/>
          <p:cNvSpPr/>
          <p:nvPr/>
        </p:nvSpPr>
        <p:spPr>
          <a:xfrm>
            <a:off x="6396480" y="2333880"/>
            <a:ext cx="265068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Future Resources: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resources would you need to implement your idea? Access to data and APIs?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7" name="CustomShape 27"/>
          <p:cNvSpPr/>
          <p:nvPr/>
        </p:nvSpPr>
        <p:spPr>
          <a:xfrm>
            <a:off x="3641040" y="5133600"/>
            <a:ext cx="3332160" cy="942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Implementation Plan: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What is your proposed path to launch, what would be the implementation strategy? How will you test and trial your solution?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28"/>
          <p:cNvSpPr/>
          <p:nvPr/>
        </p:nvSpPr>
        <p:spPr>
          <a:xfrm>
            <a:off x="1718280" y="2306880"/>
            <a:ext cx="2356200" cy="729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Timeline &amp; Milestones: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Calibri Light"/>
              </a:rPr>
              <a:t>List of future deliverables and targets for your prototype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9" name="Line 29"/>
          <p:cNvSpPr/>
          <p:nvPr/>
        </p:nvSpPr>
        <p:spPr>
          <a:xfrm flipV="1">
            <a:off x="4570920" y="4340520"/>
            <a:ext cx="360" cy="661320"/>
          </a:xfrm>
          <a:prstGeom prst="line">
            <a:avLst/>
          </a:prstGeom>
          <a:ln w="12600" cap="rnd">
            <a:solidFill>
              <a:srgbClr val="FFCA08"/>
            </a:solidFill>
            <a:custDash>
              <a:ds d="300000" sp="100000"/>
            </a:custDash>
            <a:miter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03080" y="1701720"/>
            <a:ext cx="2866320" cy="2868840"/>
          </a:xfrm>
          <a:prstGeom prst="rect">
            <a:avLst/>
          </a:prstGeom>
          <a:ln w="12600">
            <a:noFill/>
          </a:ln>
        </p:spPr>
      </p:pic>
      <p:sp>
        <p:nvSpPr>
          <p:cNvPr id="265" name="CustomShape 4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References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211960" y="3849304"/>
            <a:ext cx="46328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latin typeface="Calibri Light" panose="020F0302020204030204" pitchFamily="34" charset="0"/>
              </a:rPr>
              <a:t>df595149790.github.com</a:t>
            </a:r>
            <a:endParaRPr lang="en-US" sz="1600" b="0" strike="noStrike" spc="-1" dirty="0">
              <a:latin typeface="Calibri Light" panose="020F0302020204030204" pitchFamily="34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4211960" y="4217182"/>
            <a:ext cx="4632840" cy="3678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latin typeface="Calibri Light" panose="020F0302020204030204" pitchFamily="34" charset="0"/>
              </a:rPr>
              <a:t>www.dooyogame.com</a:t>
            </a:r>
            <a:endParaRPr lang="en-US" sz="1600" b="0" strike="noStrike" spc="-1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03080" y="1701720"/>
            <a:ext cx="2866320" cy="2868840"/>
          </a:xfrm>
          <a:prstGeom prst="rect">
            <a:avLst/>
          </a:prstGeom>
          <a:ln w="12600">
            <a:noFill/>
          </a:ln>
        </p:spPr>
      </p:pic>
      <p:grpSp>
        <p:nvGrpSpPr>
          <p:cNvPr id="262" name="Group 1"/>
          <p:cNvGrpSpPr/>
          <p:nvPr/>
        </p:nvGrpSpPr>
        <p:grpSpPr>
          <a:xfrm>
            <a:off x="4005720" y="1608840"/>
            <a:ext cx="4632840" cy="3105000"/>
            <a:chOff x="4005720" y="1608840"/>
            <a:chExt cx="4632840" cy="3105000"/>
          </a:xfrm>
        </p:grpSpPr>
        <p:sp>
          <p:nvSpPr>
            <p:cNvPr id="263" name="CustomShape 2"/>
            <p:cNvSpPr/>
            <p:nvPr/>
          </p:nvSpPr>
          <p:spPr>
            <a:xfrm>
              <a:off x="4005720" y="1916280"/>
              <a:ext cx="4632840" cy="2797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Share with us your Github project regarding your idea if you already have one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Any additional relevant documentation about your solution will be helpful 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References to your past use cases would definitely boost your credibility  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262626"/>
                  </a:solidFill>
                  <a:latin typeface="Calibri Light"/>
                  <a:ea typeface="Calibri Light"/>
                </a:rPr>
                <a:t>Give us your reference links &lt;here&gt;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64" name="CustomShape 3"/>
            <p:cNvSpPr/>
            <p:nvPr/>
          </p:nvSpPr>
          <p:spPr>
            <a:xfrm>
              <a:off x="4021200" y="1608840"/>
              <a:ext cx="280944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Do you have more to share? 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265" name="CustomShape 4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>
                <a:solidFill>
                  <a:srgbClr val="000000"/>
                </a:solidFill>
                <a:latin typeface="Gill Sans MT"/>
                <a:ea typeface="Gill Sans MT"/>
              </a:rPr>
              <a:t>10. References</a:t>
            </a:r>
            <a:endParaRPr lang="en-US" sz="3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/>
          <p:nvPr/>
        </p:nvSpPr>
        <p:spPr>
          <a:xfrm>
            <a:off x="55728" y="1844824"/>
            <a:ext cx="9032544" cy="936104"/>
          </a:xfrm>
          <a:prstGeom prst="rect">
            <a:avLst/>
          </a:prstGeom>
          <a:solidFill>
            <a:srgbClr val="F2F2F2">
              <a:alpha val="50196"/>
            </a:srgb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6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2867040" y="1800720"/>
            <a:ext cx="3409920" cy="913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THANK YOU</a:t>
            </a:r>
            <a:endParaRPr lang="en-US" sz="5400" b="0" strike="noStrike" spc="-1" dirty="0">
              <a:latin typeface="Arial"/>
            </a:endParaRPr>
          </a:p>
        </p:txBody>
      </p:sp>
      <p:pic>
        <p:nvPicPr>
          <p:cNvPr id="13" name="Picture 3" descr="C:\Users\david\Downloads\117781097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t="26052" r="10418" b="15049"/>
          <a:stretch/>
        </p:blipFill>
        <p:spPr bwMode="auto">
          <a:xfrm>
            <a:off x="3930040" y="3068960"/>
            <a:ext cx="1283921" cy="12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2954844" y="4311584"/>
            <a:ext cx="3234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David</a:t>
            </a:r>
            <a:endParaRPr lang="en-US" altLang="zh-CN" sz="16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DOOYO CEO</a:t>
            </a:r>
          </a:p>
          <a:p>
            <a:pPr algn="ctr"/>
            <a:r>
              <a:rPr lang="en-US" altLang="zh-CN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www.dooyogame.com</a:t>
            </a:r>
            <a:endParaRPr lang="en-US" altLang="zh-CN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127"/>
          <p:cNvPicPr/>
          <p:nvPr/>
        </p:nvPicPr>
        <p:blipFill>
          <a:blip r:embed="rId2"/>
          <a:stretch/>
        </p:blipFill>
        <p:spPr>
          <a:xfrm flipH="1">
            <a:off x="360" y="1371600"/>
            <a:ext cx="9143640" cy="55105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182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Location Based Ground Tour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0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4996800" y="3594600"/>
            <a:ext cx="3291480" cy="161712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3"/>
          <p:cNvSpPr/>
          <p:nvPr/>
        </p:nvSpPr>
        <p:spPr>
          <a:xfrm>
            <a:off x="4932040" y="3767852"/>
            <a:ext cx="3297240" cy="1291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chemeClr val="bg1">
                    <a:lumMod val="85000"/>
                  </a:schemeClr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solidFill>
                <a:schemeClr val="bg1">
                  <a:lumMod val="85000"/>
                </a:schemeClr>
              </a:solid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4918320" y="3751920"/>
            <a:ext cx="3297240" cy="127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Watching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Interacting from Sky</a:t>
            </a:r>
            <a:endParaRPr lang="en-US" sz="2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latin typeface="Calibri Light"/>
                <a:ea typeface="Calibri Light"/>
              </a:rPr>
              <a:t>Experiencing from Sky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2685476" y="2591614"/>
            <a:ext cx="582084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2649600" y="2552040"/>
            <a:ext cx="58208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Make Air Interesting Again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2"/>
          <p:cNvSpPr/>
          <p:nvPr/>
        </p:nvSpPr>
        <p:spPr>
          <a:xfrm>
            <a:off x="539552" y="3683639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539552" y="2636912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2"/>
          <p:cNvSpPr/>
          <p:nvPr/>
        </p:nvSpPr>
        <p:spPr>
          <a:xfrm>
            <a:off x="539552" y="1916832"/>
            <a:ext cx="8208912" cy="18000"/>
          </a:xfrm>
          <a:prstGeom prst="rect">
            <a:avLst/>
          </a:prstGeom>
          <a:solidFill>
            <a:srgbClr val="CFE7F5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Picture 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33584"/>
          <a:stretch/>
        </p:blipFill>
        <p:spPr>
          <a:xfrm rot="4800" flipH="1">
            <a:off x="-1520" y="4437112"/>
            <a:ext cx="9143640" cy="2441889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Team Introduction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36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pic>
        <p:nvPicPr>
          <p:cNvPr id="140" name="Picture 2"/>
          <p:cNvPicPr/>
          <p:nvPr/>
        </p:nvPicPr>
        <p:blipFill>
          <a:blip r:embed="rId5"/>
          <a:stretch/>
        </p:blipFill>
        <p:spPr>
          <a:xfrm>
            <a:off x="449640" y="3934800"/>
            <a:ext cx="1904400" cy="1904400"/>
          </a:xfrm>
          <a:prstGeom prst="rect">
            <a:avLst/>
          </a:prstGeom>
          <a:ln>
            <a:noFill/>
          </a:ln>
        </p:spPr>
      </p:pic>
      <p:sp>
        <p:nvSpPr>
          <p:cNvPr id="7" name="流程图: 延期 6"/>
          <p:cNvSpPr/>
          <p:nvPr/>
        </p:nvSpPr>
        <p:spPr>
          <a:xfrm rot="16200000">
            <a:off x="429953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1" name="Picture 2"/>
          <p:cNvPicPr/>
          <p:nvPr/>
        </p:nvPicPr>
        <p:blipFill>
          <a:blip r:embed="rId6"/>
          <a:stretch/>
        </p:blipFill>
        <p:spPr>
          <a:xfrm>
            <a:off x="250236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2" name="Picture 2"/>
          <p:cNvPicPr/>
          <p:nvPr/>
        </p:nvPicPr>
        <p:blipFill>
          <a:blip r:embed="rId7"/>
          <a:stretch/>
        </p:blipFill>
        <p:spPr>
          <a:xfrm>
            <a:off x="470628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3" name="Picture 2"/>
          <p:cNvPicPr/>
          <p:nvPr/>
        </p:nvPicPr>
        <p:blipFill>
          <a:blip r:embed="rId8"/>
          <a:stretch/>
        </p:blipFill>
        <p:spPr>
          <a:xfrm>
            <a:off x="6801840" y="3963600"/>
            <a:ext cx="1904400" cy="1904400"/>
          </a:xfrm>
          <a:prstGeom prst="rect">
            <a:avLst/>
          </a:prstGeom>
          <a:ln>
            <a:noFill/>
          </a:ln>
        </p:spPr>
      </p:pic>
      <p:pic>
        <p:nvPicPr>
          <p:cNvPr id="144" name="Picture 5"/>
          <p:cNvPicPr/>
          <p:nvPr/>
        </p:nvPicPr>
        <p:blipFill>
          <a:blip r:embed="rId9">
            <a:extLst/>
          </a:blip>
          <a:stretch/>
        </p:blipFill>
        <p:spPr>
          <a:xfrm rot="405000" flipH="1">
            <a:off x="4377240" y="1379520"/>
            <a:ext cx="4596120" cy="2224440"/>
          </a:xfrm>
          <a:prstGeom prst="rect">
            <a:avLst/>
          </a:prstGeom>
          <a:ln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6866752" y="1124744"/>
            <a:ext cx="19537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Roaring </a:t>
            </a:r>
            <a:endParaRPr lang="en-US" sz="3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1" i="1" strike="noStrike" spc="-1" dirty="0">
                <a:solidFill>
                  <a:srgbClr val="006699"/>
                </a:solidFill>
                <a:latin typeface="Impact"/>
              </a:rPr>
              <a:t>Whale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671880" y="51801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David</a:t>
            </a:r>
          </a:p>
        </p:txBody>
      </p:sp>
      <p:sp>
        <p:nvSpPr>
          <p:cNvPr id="2" name="矩形 1"/>
          <p:cNvSpPr/>
          <p:nvPr/>
        </p:nvSpPr>
        <p:spPr>
          <a:xfrm>
            <a:off x="768638" y="3332369"/>
            <a:ext cx="3530415" cy="4232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altLang="zh-CN" sz="2400" b="1" spc="-1" dirty="0" smtClean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AR  IOTA  SLAM  </a:t>
            </a:r>
            <a:r>
              <a:rPr lang="en-US" altLang="zh-CN" sz="2400" b="1" spc="-1" dirty="0">
                <a:solidFill>
                  <a:srgbClr val="000000"/>
                </a:solidFill>
                <a:latin typeface="Calibri" panose="020F0502020204030204" pitchFamily="34" charset="0"/>
                <a:ea typeface="Gill Sans MT"/>
              </a:rPr>
              <a:t>LBG</a:t>
            </a:r>
            <a:endParaRPr lang="zh-CN" altLang="en-US" sz="2400" b="1" spc="-1" dirty="0">
              <a:solidFill>
                <a:srgbClr val="000000"/>
              </a:solidFill>
              <a:latin typeface="Calibri" panose="020F0502020204030204" pitchFamily="34" charset="0"/>
              <a:ea typeface="Gill Sans M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08463" y="1268760"/>
            <a:ext cx="2075505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Startup Company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in Shenzhen, China</a:t>
            </a:r>
          </a:p>
        </p:txBody>
      </p:sp>
      <p:sp>
        <p:nvSpPr>
          <p:cNvPr id="4" name="矩形 3"/>
          <p:cNvSpPr/>
          <p:nvPr/>
        </p:nvSpPr>
        <p:spPr>
          <a:xfrm>
            <a:off x="1907227" y="2708920"/>
            <a:ext cx="2376741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We are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Experts in the fields of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31" name="流程图: 延期 30"/>
          <p:cNvSpPr/>
          <p:nvPr/>
        </p:nvSpPr>
        <p:spPr>
          <a:xfrm rot="16200000">
            <a:off x="2480865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延期 31"/>
          <p:cNvSpPr/>
          <p:nvPr/>
        </p:nvSpPr>
        <p:spPr>
          <a:xfrm rot="16200000">
            <a:off x="4687841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延期 32"/>
          <p:cNvSpPr/>
          <p:nvPr/>
        </p:nvSpPr>
        <p:spPr>
          <a:xfrm rot="16200000">
            <a:off x="6786876" y="4471529"/>
            <a:ext cx="1947390" cy="1440160"/>
          </a:xfrm>
          <a:prstGeom prst="flowChartDelay">
            <a:avLst/>
          </a:prstGeom>
          <a:solidFill>
            <a:srgbClr val="DEEB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78585" y="1982743"/>
            <a:ext cx="3505383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tIns="45000" rIns="45720" bIns="45000">
            <a:spAutoFit/>
          </a:bodyPr>
          <a:lstStyle/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We are</a:t>
            </a:r>
          </a:p>
          <a:p>
            <a:pPr algn="r"/>
            <a:r>
              <a:rPr lang="en-US" altLang="zh-CN" sz="20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Programmers, Trekkers, Explorers</a:t>
            </a:r>
            <a:endParaRPr lang="en-US" altLang="zh-CN" sz="20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1" name="TextShape 6"/>
          <p:cNvSpPr txBox="1"/>
          <p:nvPr/>
        </p:nvSpPr>
        <p:spPr>
          <a:xfrm>
            <a:off x="2734480" y="51801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smtClean="0">
                <a:latin typeface="Calibri" panose="020F0502020204030204" pitchFamily="34" charset="0"/>
              </a:rPr>
              <a:t>Alex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3569" y="5640090"/>
            <a:ext cx="1440160" cy="306323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Design + Program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739713" y="5640090"/>
            <a:ext cx="1440160" cy="306323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Market + Design</a:t>
            </a:r>
            <a:endParaRPr lang="en-US" altLang="zh-CN" sz="1400" spc="-1" dirty="0">
              <a:solidFill>
                <a:srgbClr val="000000"/>
              </a:solidFill>
              <a:latin typeface="Calibri Light" panose="020F0302020204030204" pitchFamily="34" charset="0"/>
              <a:ea typeface="Calibri"/>
            </a:endParaRPr>
          </a:p>
        </p:txBody>
      </p:sp>
      <p:sp>
        <p:nvSpPr>
          <p:cNvPr id="44" name="TextShape 6"/>
          <p:cNvSpPr txBox="1"/>
          <p:nvPr/>
        </p:nvSpPr>
        <p:spPr>
          <a:xfrm>
            <a:off x="4936223" y="5180132"/>
            <a:ext cx="1451848" cy="39865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en-US" sz="2000" b="1" strike="noStrike" spc="-1" dirty="0" err="1" smtClean="0">
                <a:latin typeface="Calibri" panose="020F0502020204030204" pitchFamily="34" charset="0"/>
              </a:rPr>
              <a:t>Nalon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941456" y="5640090"/>
            <a:ext cx="1440160" cy="306323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/>
            <a:r>
              <a:rPr lang="en-US" altLang="zh-CN" sz="1400" spc="-1" dirty="0" smtClean="0">
                <a:solidFill>
                  <a:srgbClr val="000000"/>
                </a:solidFill>
                <a:latin typeface="Calibri Light" panose="020F0302020204030204" pitchFamily="34" charset="0"/>
                <a:ea typeface="Calibri"/>
              </a:rPr>
              <a:t>Program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156"/>
          <p:cNvPicPr/>
          <p:nvPr/>
        </p:nvPicPr>
        <p:blipFill>
          <a:blip r:embed="rId2"/>
          <a:srcRect l="7295" t="11278" r="9447"/>
          <a:stretch/>
        </p:blipFill>
        <p:spPr>
          <a:xfrm rot="1275600">
            <a:off x="6129360" y="5259240"/>
            <a:ext cx="1391760" cy="1120320"/>
          </a:xfrm>
          <a:prstGeom prst="rect">
            <a:avLst/>
          </a:prstGeom>
          <a:ln>
            <a:noFill/>
          </a:ln>
        </p:spPr>
      </p:pic>
      <p:pic>
        <p:nvPicPr>
          <p:cNvPr id="158" name="图片 157"/>
          <p:cNvPicPr/>
          <p:nvPr/>
        </p:nvPicPr>
        <p:blipFill>
          <a:blip r:embed="rId3"/>
          <a:srcRect r="19710" b="14565"/>
          <a:stretch/>
        </p:blipFill>
        <p:spPr>
          <a:xfrm>
            <a:off x="7407720" y="5013176"/>
            <a:ext cx="1735920" cy="184500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299880" y="342360"/>
            <a:ext cx="8647200" cy="583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The Problem / Opportunity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49" name="Picture 48"/>
          <p:cNvPicPr/>
          <p:nvPr/>
        </p:nvPicPr>
        <p:blipFill>
          <a:blip r:embed="rId4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815400" y="1110600"/>
            <a:ext cx="7712280" cy="4359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Today people flying always, and tired of the services provided by plane.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Most of people are just SLEEPING during the whole trip :(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9234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34416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5"/>
          <p:cNvSpPr/>
          <p:nvPr/>
        </p:nvSpPr>
        <p:spPr>
          <a:xfrm>
            <a:off x="5959800" y="2764800"/>
            <a:ext cx="2205360" cy="390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6"/>
          <p:cNvSpPr/>
          <p:nvPr/>
        </p:nvSpPr>
        <p:spPr>
          <a:xfrm>
            <a:off x="923400" y="3149456"/>
            <a:ext cx="2205360" cy="1863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7"/>
          <p:cNvSpPr/>
          <p:nvPr/>
        </p:nvSpPr>
        <p:spPr>
          <a:xfrm>
            <a:off x="3441600" y="3107696"/>
            <a:ext cx="2205360" cy="19054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8"/>
          <p:cNvSpPr/>
          <p:nvPr/>
        </p:nvSpPr>
        <p:spPr>
          <a:xfrm>
            <a:off x="5947560" y="3140816"/>
            <a:ext cx="2205360" cy="187236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9"/>
          <p:cNvSpPr/>
          <p:nvPr/>
        </p:nvSpPr>
        <p:spPr>
          <a:xfrm>
            <a:off x="1007640" y="279108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Why is it important?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60" name="CustomShape 10"/>
          <p:cNvSpPr/>
          <p:nvPr/>
        </p:nvSpPr>
        <p:spPr>
          <a:xfrm>
            <a:off x="6044040" y="2776320"/>
            <a:ext cx="2036880" cy="3330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Who does it affect?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1" name="CustomShape 11"/>
          <p:cNvSpPr/>
          <p:nvPr/>
        </p:nvSpPr>
        <p:spPr>
          <a:xfrm>
            <a:off x="3369960" y="2776320"/>
            <a:ext cx="2349000" cy="3333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latin typeface="Calibri"/>
                <a:ea typeface="Calibri"/>
              </a:rPr>
              <a:t>How big is the problem?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2" name="CustomShape 12"/>
          <p:cNvSpPr/>
          <p:nvPr/>
        </p:nvSpPr>
        <p:spPr>
          <a:xfrm>
            <a:off x="5995440" y="3185640"/>
            <a:ext cx="2169360" cy="181442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Plane is flying, Ground is changing. These dynamic </a:t>
            </a:r>
            <a:r>
              <a:rPr lang="en-US" sz="14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information </a:t>
            </a: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are interesting and never be boring if service based on them.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Every passengers will be involved in the service.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13"/>
          <p:cNvSpPr/>
          <p:nvPr/>
        </p:nvSpPr>
        <p:spPr>
          <a:xfrm>
            <a:off x="1074240" y="3185640"/>
            <a:ext cx="205884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People will choose an Airlines with better experiences besides price.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Commercial services could be accepted by people during the trip.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4" name="CustomShape 14"/>
          <p:cNvSpPr/>
          <p:nvPr/>
        </p:nvSpPr>
        <p:spPr>
          <a:xfrm>
            <a:off x="3455280" y="3185640"/>
            <a:ext cx="2170800" cy="1581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have no accuracy statistic data about the percentage of passengers who are sleeping, but we all have seen the facts.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I am sleeping always, boring.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5" name="CustomShape 15"/>
          <p:cNvSpPr/>
          <p:nvPr/>
        </p:nvSpPr>
        <p:spPr>
          <a:xfrm>
            <a:off x="640080" y="1828800"/>
            <a:ext cx="7887600" cy="64008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TextShape 16"/>
          <p:cNvSpPr txBox="1"/>
          <p:nvPr/>
        </p:nvSpPr>
        <p:spPr>
          <a:xfrm>
            <a:off x="1125356" y="1886811"/>
            <a:ext cx="6893288" cy="5340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1001"/>
              </a:spcBef>
              <a:defRPr sz="3600" b="1" strike="noStrike" spc="-1">
                <a:solidFill>
                  <a:srgbClr val="000000"/>
                </a:solidFill>
                <a:latin typeface="Gill Sans MT"/>
                <a:ea typeface="Gill Sans MT"/>
              </a:defRPr>
            </a:lvl1pPr>
          </a:lstStyle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NEW SERVICE MUST BE CREATED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stomShape 4"/>
          <p:cNvSpPr/>
          <p:nvPr/>
        </p:nvSpPr>
        <p:spPr>
          <a:xfrm>
            <a:off x="299880" y="2852935"/>
            <a:ext cx="8520592" cy="432049"/>
          </a:xfrm>
          <a:prstGeom prst="rect">
            <a:avLst/>
          </a:prstGeom>
          <a:solidFill>
            <a:schemeClr val="bg1">
              <a:lumMod val="9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Research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Findings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68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299880" y="1570440"/>
            <a:ext cx="4488144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 panose="020F0302020204030204" pitchFamily="34" charset="0"/>
              </a:rPr>
              <a:t>I always fly by different Airlines,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latin typeface="Calibri Light" panose="020F0302020204030204" pitchFamily="34" charset="0"/>
              </a:rPr>
              <a:t>b</a:t>
            </a:r>
            <a:r>
              <a:rPr lang="en-US" sz="2000" spc="-1" dirty="0" smtClean="0">
                <a:latin typeface="Calibri Light" panose="020F0302020204030204" pitchFamily="34" charset="0"/>
              </a:rPr>
              <a:t>ut I feel BORING more and more.</a:t>
            </a:r>
            <a:endParaRPr lang="en-US" sz="2000" b="0" strike="noStrike" spc="-1" dirty="0">
              <a:latin typeface="Calibri Light" panose="020F0302020204030204" pitchFamily="34" charset="0"/>
            </a:endParaRPr>
          </a:p>
        </p:txBody>
      </p:sp>
      <p:sp>
        <p:nvSpPr>
          <p:cNvPr id="20" name="CustomShape 2"/>
          <p:cNvSpPr/>
          <p:nvPr/>
        </p:nvSpPr>
        <p:spPr>
          <a:xfrm>
            <a:off x="299880" y="2454281"/>
            <a:ext cx="470416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Magazine, </a:t>
            </a:r>
            <a:r>
              <a:rPr lang="en-US" sz="2000" b="0" strike="noStrike" spc="-1" dirty="0" smtClean="0">
                <a:latin typeface="Calibri Light" panose="020F0302020204030204" pitchFamily="34" charset="0"/>
              </a:rPr>
              <a:t>TV, </a:t>
            </a:r>
            <a:r>
              <a:rPr lang="en-US" sz="2000" spc="-1" dirty="0" smtClean="0">
                <a:latin typeface="Calibri Light" panose="020F0302020204030204" pitchFamily="34" charset="0"/>
              </a:rPr>
              <a:t>Pad, Music …., but</a:t>
            </a:r>
          </a:p>
        </p:txBody>
      </p:sp>
      <p:sp>
        <p:nvSpPr>
          <p:cNvPr id="21" name="CustomShape 2"/>
          <p:cNvSpPr/>
          <p:nvPr/>
        </p:nvSpPr>
        <p:spPr>
          <a:xfrm>
            <a:off x="299880" y="2824773"/>
            <a:ext cx="5064208" cy="46021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dirty="0" smtClean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rPr>
              <a:t>I </a:t>
            </a:r>
            <a:r>
              <a:rPr lang="en-US" sz="2400" b="1" spc="-1" dirty="0" smtClean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</a:rPr>
              <a:t>HAVE SEEN THEM TOO MANY TIMES</a:t>
            </a:r>
            <a:endParaRPr lang="en-US" sz="2400" b="1" strike="noStrike" spc="-1" dirty="0">
              <a:solidFill>
                <a:schemeClr val="accent5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CustomShape 2"/>
          <p:cNvSpPr/>
          <p:nvPr/>
        </p:nvSpPr>
        <p:spPr>
          <a:xfrm>
            <a:off x="299880" y="3501008"/>
            <a:ext cx="8520592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 panose="020F0302020204030204" pitchFamily="34" charset="0"/>
              </a:rPr>
              <a:t>I like to site beside window, because I can watch the ground from sky.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Plane flying, Ground changing, that is AMAZING.</a:t>
            </a:r>
          </a:p>
        </p:txBody>
      </p:sp>
      <p:sp>
        <p:nvSpPr>
          <p:cNvPr id="23" name="CustomShape 2"/>
          <p:cNvSpPr/>
          <p:nvPr/>
        </p:nvSpPr>
        <p:spPr>
          <a:xfrm>
            <a:off x="299880" y="4365104"/>
            <a:ext cx="8520592" cy="70643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 panose="020F0302020204030204" pitchFamily="34" charset="0"/>
              </a:rPr>
              <a:t>I do not known any such service has been provided by Airline Company.</a:t>
            </a:r>
          </a:p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 panose="020F0302020204030204" pitchFamily="34" charset="0"/>
              </a:rPr>
              <a:t>That service may be attractive to other people, that means …. 80% passengers.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674432" y="980728"/>
            <a:ext cx="3146040" cy="2232248"/>
            <a:chOff x="5674432" y="980728"/>
            <a:chExt cx="3146040" cy="2232248"/>
          </a:xfrm>
        </p:grpSpPr>
        <p:sp>
          <p:nvSpPr>
            <p:cNvPr id="25" name="CustomShape 4"/>
            <p:cNvSpPr/>
            <p:nvPr/>
          </p:nvSpPr>
          <p:spPr>
            <a:xfrm>
              <a:off x="5674432" y="1173959"/>
              <a:ext cx="3146040" cy="20390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矩形 1"/>
            <p:cNvSpPr/>
            <p:nvPr/>
          </p:nvSpPr>
          <p:spPr>
            <a:xfrm>
              <a:off x="6025260" y="1786751"/>
              <a:ext cx="2723204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Sleeping = 80%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Pad = 10%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Chatting =   6%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TV =   2%</a:t>
              </a:r>
            </a:p>
            <a:p>
              <a:pPr algn="r"/>
              <a:r>
                <a:rPr lang="en-US" altLang="zh-CN" sz="160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Watching Magazine =   2%</a:t>
              </a:r>
              <a:endParaRPr lang="zh-CN" altLang="en-US" sz="160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6" name="CustomShape 6"/>
            <p:cNvSpPr/>
            <p:nvPr/>
          </p:nvSpPr>
          <p:spPr>
            <a:xfrm>
              <a:off x="5736792" y="980728"/>
              <a:ext cx="563400" cy="1842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45720" tIns="45000" rIns="4572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500" b="0" strike="noStrike" spc="-1" dirty="0">
                  <a:solidFill>
                    <a:srgbClr val="FFFFFF"/>
                  </a:solidFill>
                  <a:latin typeface="Arial"/>
                  <a:ea typeface="Arial"/>
                </a:rPr>
                <a:t>“</a:t>
              </a:r>
              <a:endParaRPr lang="en-US" sz="11500" b="0" strike="noStrike" spc="-1" dirty="0">
                <a:latin typeface="Arial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665650" y="1259468"/>
              <a:ext cx="20828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Referenced </a:t>
              </a:r>
              <a:r>
                <a:rPr lang="en-US" altLang="zh-CN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S</a:t>
              </a:r>
              <a:r>
                <a:rPr lang="en-US" altLang="zh-CN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tatistics</a:t>
              </a:r>
              <a:endParaRPr lang="en-US" altLang="zh-CN" i="1" dirty="0" smtClean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250664" y="1501842"/>
              <a:ext cx="249780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050" i="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https://www.jianshu.com/p/b34594f3b3df</a:t>
              </a:r>
              <a:endParaRPr lang="zh-CN" altLang="en-US" sz="1050" i="1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33" name="CustomShape 2"/>
          <p:cNvSpPr/>
          <p:nvPr/>
        </p:nvSpPr>
        <p:spPr>
          <a:xfrm>
            <a:off x="299880" y="5509975"/>
            <a:ext cx="6216336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i="1" spc="-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WHAT  SHOULD  THE  IDEA  BE</a:t>
            </a:r>
            <a:endParaRPr lang="en-US" sz="3200" b="1" i="1" strike="noStrike" spc="-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07" y="5013176"/>
            <a:ext cx="1370849" cy="137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5"/>
          <p:cNvSpPr/>
          <p:nvPr/>
        </p:nvSpPr>
        <p:spPr>
          <a:xfrm>
            <a:off x="5021456" y="332656"/>
            <a:ext cx="3799016" cy="3889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图片 43"/>
          <p:cNvPicPr/>
          <p:nvPr/>
        </p:nvPicPr>
        <p:blipFill rotWithShape="1">
          <a:blip r:embed="rId2">
            <a:lum bright="70000" contrast="-70000"/>
          </a:blip>
          <a:srcRect r="19710" b="58237"/>
          <a:stretch/>
        </p:blipFill>
        <p:spPr>
          <a:xfrm flipH="1">
            <a:off x="0" y="3490522"/>
            <a:ext cx="8964488" cy="3367478"/>
          </a:xfrm>
          <a:prstGeom prst="rect">
            <a:avLst/>
          </a:prstGeom>
          <a:ln>
            <a:noFill/>
          </a:ln>
        </p:spPr>
      </p:pic>
      <p:sp>
        <p:nvSpPr>
          <p:cNvPr id="16" name="等腰三角形 15"/>
          <p:cNvSpPr/>
          <p:nvPr/>
        </p:nvSpPr>
        <p:spPr>
          <a:xfrm>
            <a:off x="3851920" y="1942267"/>
            <a:ext cx="3424083" cy="2048326"/>
          </a:xfrm>
          <a:prstGeom prst="triangle">
            <a:avLst>
              <a:gd name="adj" fmla="val 5150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323528" y="2322709"/>
            <a:ext cx="3424083" cy="1667883"/>
          </a:xfrm>
          <a:prstGeom prst="triangle">
            <a:avLst>
              <a:gd name="adj" fmla="val 36745"/>
            </a:avLst>
          </a:prstGeom>
          <a:solidFill>
            <a:schemeClr val="accent5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弧形 2"/>
          <p:cNvSpPr/>
          <p:nvPr/>
        </p:nvSpPr>
        <p:spPr>
          <a:xfrm rot="15872693">
            <a:off x="2686479" y="159083"/>
            <a:ext cx="1341726" cy="5178038"/>
          </a:xfrm>
          <a:prstGeom prst="arc">
            <a:avLst>
              <a:gd name="adj1" fmla="val 16478361"/>
              <a:gd name="adj2" fmla="val 4248540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CustomShape 15"/>
          <p:cNvSpPr/>
          <p:nvPr/>
        </p:nvSpPr>
        <p:spPr>
          <a:xfrm>
            <a:off x="5021456" y="731311"/>
            <a:ext cx="3799016" cy="29307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</a:t>
            </a: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Idea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86" name="Picture 48"/>
          <p:cNvPicPr/>
          <p:nvPr/>
        </p:nvPicPr>
        <p:blipFill>
          <a:blip r:embed="rId3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5165472" y="731311"/>
            <a:ext cx="3582992" cy="286086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Passengers can see and manipulate Ground </a:t>
            </a:r>
            <a:r>
              <a:rPr lang="en-US" spc="-1" dirty="0">
                <a:solidFill>
                  <a:srgbClr val="262626"/>
                </a:solidFill>
                <a:latin typeface="Calibri Light"/>
                <a:ea typeface="Calibri Light"/>
              </a:rPr>
              <a:t>V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Ground View changes according to the location of plane.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Dynamic Information are layered onto the Ground view.</a:t>
            </a:r>
          </a:p>
          <a:p>
            <a:pPr marL="286470" indent="-285750">
              <a:lnSpc>
                <a:spcPct val="100000"/>
              </a:lnSpc>
              <a:buClr>
                <a:srgbClr val="262626"/>
              </a:buClr>
              <a:buFont typeface="Wingdings" panose="05000000000000000000" pitchFamily="2" charset="2"/>
              <a:buChar char="ü"/>
            </a:pP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Passengers can interact with interesting information, or intera</a:t>
            </a:r>
            <a:r>
              <a:rPr lang="en-US" spc="-1" dirty="0" smtClean="0">
                <a:solidFill>
                  <a:srgbClr val="262626"/>
                </a:solidFill>
                <a:latin typeface="Calibri Light"/>
              </a:rPr>
              <a:t>ct with other passengers, or </a:t>
            </a:r>
            <a:r>
              <a:rPr lang="en-US" b="0" strike="noStrike" spc="-1" dirty="0" smtClean="0">
                <a:solidFill>
                  <a:srgbClr val="262626"/>
                </a:solidFill>
                <a:latin typeface="Calibri Light"/>
              </a:rPr>
              <a:t>play games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2311032" y="188640"/>
            <a:ext cx="748800" cy="771120"/>
          </a:xfrm>
          <a:prstGeom prst="rect">
            <a:avLst/>
          </a:prstGeom>
          <a:ln>
            <a:noFill/>
          </a:ln>
        </p:spPr>
      </p:pic>
      <p:sp>
        <p:nvSpPr>
          <p:cNvPr id="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7" b="13182"/>
          <a:stretch/>
        </p:blipFill>
        <p:spPr bwMode="auto">
          <a:xfrm>
            <a:off x="3851920" y="3990592"/>
            <a:ext cx="3424083" cy="193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locusmap.eu/wp-content/uploads/googleearth03-1024x53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t="9107" b="7663"/>
          <a:stretch/>
        </p:blipFill>
        <p:spPr bwMode="auto">
          <a:xfrm>
            <a:off x="323528" y="3991481"/>
            <a:ext cx="3424083" cy="19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flipH="1">
            <a:off x="3403628" y="1678488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t="18350" r="11005" b="22905"/>
          <a:stretch/>
        </p:blipFill>
        <p:spPr bwMode="auto">
          <a:xfrm rot="20355433" flipH="1">
            <a:off x="1029631" y="2030000"/>
            <a:ext cx="1168372" cy="67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868144" y="4036337"/>
            <a:ext cx="1296144" cy="830789"/>
            <a:chOff x="5868144" y="4036337"/>
            <a:chExt cx="1296144" cy="830789"/>
          </a:xfrm>
        </p:grpSpPr>
        <p:sp>
          <p:nvSpPr>
            <p:cNvPr id="18" name="CustomShape 15"/>
            <p:cNvSpPr/>
            <p:nvPr/>
          </p:nvSpPr>
          <p:spPr>
            <a:xfrm>
              <a:off x="5868144" y="4059995"/>
              <a:ext cx="1296144" cy="807131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"/>
            <p:cNvSpPr/>
            <p:nvPr/>
          </p:nvSpPr>
          <p:spPr>
            <a:xfrm>
              <a:off x="6389890" y="4036337"/>
              <a:ext cx="597712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trike="noStrike" spc="-1" dirty="0" smtClean="0">
                  <a:latin typeface="Calibri" panose="020F0502020204030204" pitchFamily="34" charset="0"/>
                </a:rPr>
                <a:t>Nan Chi</a:t>
              </a:r>
            </a:p>
          </p:txBody>
        </p:sp>
        <p:pic>
          <p:nvPicPr>
            <p:cNvPr id="1042" name="Picture 18" descr="See the source image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8" t="29072" r="31566" b="17088"/>
            <a:stretch/>
          </p:blipFill>
          <p:spPr bwMode="auto">
            <a:xfrm>
              <a:off x="5926405" y="4119867"/>
              <a:ext cx="455501" cy="444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ustomShape 15"/>
            <p:cNvSpPr/>
            <p:nvPr/>
          </p:nvSpPr>
          <p:spPr>
            <a:xfrm>
              <a:off x="6444208" y="4671510"/>
              <a:ext cx="677096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"/>
            <p:cNvSpPr/>
            <p:nvPr/>
          </p:nvSpPr>
          <p:spPr>
            <a:xfrm>
              <a:off x="6444208" y="4641725"/>
              <a:ext cx="648072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Book Now</a:t>
              </a:r>
            </a:p>
          </p:txBody>
        </p:sp>
        <p:sp>
          <p:nvSpPr>
            <p:cNvPr id="27" name="CustomShape 2"/>
            <p:cNvSpPr/>
            <p:nvPr/>
          </p:nvSpPr>
          <p:spPr>
            <a:xfrm>
              <a:off x="6389890" y="4192925"/>
              <a:ext cx="774398" cy="460211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French Style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40 Seats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$30 per </a:t>
              </a:r>
              <a:r>
                <a:rPr lang="en-US" sz="800" spc="-1" dirty="0">
                  <a:latin typeface="Calibri Light" panose="020F0302020204030204" pitchFamily="34" charset="0"/>
                </a:rPr>
                <a:t>p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erson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339752" y="4725144"/>
            <a:ext cx="1298904" cy="1064699"/>
            <a:chOff x="2339752" y="4725144"/>
            <a:chExt cx="1298904" cy="1064699"/>
          </a:xfrm>
        </p:grpSpPr>
        <p:sp>
          <p:nvSpPr>
            <p:cNvPr id="29" name="CustomShape 15"/>
            <p:cNvSpPr/>
            <p:nvPr/>
          </p:nvSpPr>
          <p:spPr>
            <a:xfrm>
              <a:off x="2339752" y="4728310"/>
              <a:ext cx="1296144" cy="106153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rgbClr val="FFFF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2"/>
            <p:cNvSpPr/>
            <p:nvPr/>
          </p:nvSpPr>
          <p:spPr>
            <a:xfrm>
              <a:off x="2361900" y="4725144"/>
              <a:ext cx="1273996" cy="260156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1100" b="1" spc="-1" dirty="0" smtClean="0">
                  <a:latin typeface="Calibri" panose="020F0502020204030204" pitchFamily="34" charset="0"/>
                </a:rPr>
                <a:t>Xiao</a:t>
              </a:r>
              <a:r>
                <a:rPr lang="en-US" sz="1100" b="1" strike="noStrike" spc="-1" dirty="0" smtClean="0">
                  <a:latin typeface="Calibri" panose="020F0502020204030204" pitchFamily="34" charset="0"/>
                </a:rPr>
                <a:t> Lu</a:t>
              </a:r>
            </a:p>
          </p:txBody>
        </p:sp>
        <p:sp>
          <p:nvSpPr>
            <p:cNvPr id="31" name="CustomShape 2"/>
            <p:cNvSpPr/>
            <p:nvPr/>
          </p:nvSpPr>
          <p:spPr>
            <a:xfrm>
              <a:off x="2361899" y="4902646"/>
              <a:ext cx="1273997" cy="3371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latin typeface="Calibri Light" panose="020F0302020204030204" pitchFamily="34" charset="0"/>
                </a:rPr>
                <a:t>16 Km long, Grass covered</a:t>
              </a:r>
            </a:p>
            <a:p>
              <a:pPr marL="720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pc="-1" dirty="0" smtClean="0">
                  <a:latin typeface="Calibri Light" panose="020F0302020204030204" pitchFamily="34" charset="0"/>
                </a:rPr>
                <a:t>Diff.  </a:t>
              </a:r>
              <a:r>
                <a:rPr lang="en-US" sz="800" strike="noStrike" spc="-1" dirty="0" smtClean="0">
                  <a:latin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2" name="CustomShape 15"/>
            <p:cNvSpPr/>
            <p:nvPr/>
          </p:nvSpPr>
          <p:spPr>
            <a:xfrm>
              <a:off x="2400650" y="5389614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2"/>
            <p:cNvSpPr/>
            <p:nvPr/>
          </p:nvSpPr>
          <p:spPr>
            <a:xfrm>
              <a:off x="2452095" y="5359829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Join Other Team</a:t>
              </a:r>
            </a:p>
          </p:txBody>
        </p:sp>
        <p:sp>
          <p:nvSpPr>
            <p:cNvPr id="8" name="五角星 7"/>
            <p:cNvSpPr/>
            <p:nvPr/>
          </p:nvSpPr>
          <p:spPr>
            <a:xfrm>
              <a:off x="2600198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五角星 34"/>
            <p:cNvSpPr/>
            <p:nvPr/>
          </p:nvSpPr>
          <p:spPr>
            <a:xfrm>
              <a:off x="2700751" y="5095123"/>
              <a:ext cx="56628" cy="68631"/>
            </a:xfrm>
            <a:prstGeom prst="star5">
              <a:avLst/>
            </a:prstGeom>
            <a:solidFill>
              <a:srgbClr val="FF0000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五角星 35"/>
            <p:cNvSpPr/>
            <p:nvPr/>
          </p:nvSpPr>
          <p:spPr>
            <a:xfrm>
              <a:off x="2801304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五角星 36"/>
            <p:cNvSpPr/>
            <p:nvPr/>
          </p:nvSpPr>
          <p:spPr>
            <a:xfrm>
              <a:off x="2901857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五角星 37"/>
            <p:cNvSpPr/>
            <p:nvPr/>
          </p:nvSpPr>
          <p:spPr>
            <a:xfrm>
              <a:off x="3002411" y="5095123"/>
              <a:ext cx="56628" cy="68631"/>
            </a:xfrm>
            <a:prstGeom prst="star5">
              <a:avLst/>
            </a:prstGeom>
            <a:solidFill>
              <a:schemeClr val="bg1"/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55291" y="5214359"/>
              <a:ext cx="1283365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>
                <a:buClr>
                  <a:srgbClr val="262626"/>
                </a:buClr>
              </a:pPr>
              <a:r>
                <a:rPr lang="en-US" altLang="zh-CN" sz="800" spc="-1" dirty="0">
                  <a:latin typeface="Calibri Light" panose="020F0302020204030204" pitchFamily="34" charset="0"/>
                </a:rPr>
                <a:t>4 Teams </a:t>
              </a:r>
              <a:r>
                <a:rPr lang="en-US" altLang="zh-CN" sz="800" spc="-1" dirty="0" smtClean="0">
                  <a:latin typeface="Calibri Light" panose="020F0302020204030204" pitchFamily="34" charset="0"/>
                </a:rPr>
                <a:t>is calling members</a:t>
              </a:r>
              <a:endParaRPr lang="en-US" altLang="zh-CN" sz="800" spc="-1" dirty="0">
                <a:latin typeface="Calibri Light" panose="020F0302020204030204" pitchFamily="34" charset="0"/>
              </a:endParaRPr>
            </a:p>
          </p:txBody>
        </p:sp>
        <p:sp>
          <p:nvSpPr>
            <p:cNvPr id="40" name="CustomShape 15"/>
            <p:cNvSpPr/>
            <p:nvPr/>
          </p:nvSpPr>
          <p:spPr>
            <a:xfrm>
              <a:off x="2400650" y="5558487"/>
              <a:ext cx="1181152" cy="159348"/>
            </a:xfrm>
            <a:prstGeom prst="rect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CustomShape 2"/>
            <p:cNvSpPr/>
            <p:nvPr/>
          </p:nvSpPr>
          <p:spPr>
            <a:xfrm>
              <a:off x="2452095" y="5528701"/>
              <a:ext cx="1080120" cy="21399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45720" tIns="45000" rIns="45720" bIns="45000">
              <a:spAutoFit/>
            </a:bodyPr>
            <a:lstStyle/>
            <a:p>
              <a:pPr marL="720" algn="ctr">
                <a:lnSpc>
                  <a:spcPct val="100000"/>
                </a:lnSpc>
                <a:buClr>
                  <a:srgbClr val="262626"/>
                </a:buClr>
              </a:pP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Arrange Private</a:t>
              </a:r>
              <a:r>
                <a:rPr lang="en-US" sz="800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800" strike="noStrike" spc="-1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Tour</a:t>
              </a:r>
            </a:p>
          </p:txBody>
        </p:sp>
      </p:grpSp>
      <p:sp>
        <p:nvSpPr>
          <p:cNvPr id="45" name="CustomShape 2"/>
          <p:cNvSpPr/>
          <p:nvPr/>
        </p:nvSpPr>
        <p:spPr>
          <a:xfrm>
            <a:off x="5165472" y="332656"/>
            <a:ext cx="266356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solidFill>
                  <a:srgbClr val="262626"/>
                </a:solidFill>
                <a:latin typeface="Calibri" panose="020F0502020204030204" pitchFamily="34" charset="0"/>
                <a:ea typeface="Calibri Light"/>
              </a:rPr>
              <a:t>Scenario</a:t>
            </a:r>
            <a:endParaRPr lang="en-US" sz="2000" b="1" strike="noStrike" spc="-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5"/>
          <p:cNvSpPr/>
          <p:nvPr/>
        </p:nvSpPr>
        <p:spPr>
          <a:xfrm>
            <a:off x="780890" y="4293096"/>
            <a:ext cx="8111590" cy="206989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圆角矩形 54"/>
          <p:cNvSpPr/>
          <p:nvPr/>
        </p:nvSpPr>
        <p:spPr>
          <a:xfrm>
            <a:off x="2974762" y="1268760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843808" y="1328438"/>
            <a:ext cx="3718292" cy="12248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733759" y="1395476"/>
            <a:ext cx="3692294" cy="122486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CustomShape 4"/>
          <p:cNvSpPr/>
          <p:nvPr/>
        </p:nvSpPr>
        <p:spPr>
          <a:xfrm>
            <a:off x="7694997" y="5157628"/>
            <a:ext cx="1125475" cy="557524"/>
          </a:xfrm>
          <a:prstGeom prst="roundRect">
            <a:avLst/>
          </a:prstGeom>
          <a:noFill/>
          <a:ln w="12600"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Our Technology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0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729067" y="457262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Map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1" b="28948"/>
          <a:stretch/>
        </p:blipFill>
        <p:spPr bwMode="auto">
          <a:xfrm>
            <a:off x="2673283" y="4474864"/>
            <a:ext cx="2362560" cy="5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7" b="12813"/>
          <a:stretch/>
        </p:blipFill>
        <p:spPr bwMode="auto">
          <a:xfrm>
            <a:off x="5121555" y="4386716"/>
            <a:ext cx="963095" cy="7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1" b="27355"/>
          <a:stretch/>
        </p:blipFill>
        <p:spPr bwMode="auto">
          <a:xfrm>
            <a:off x="4127147" y="5148473"/>
            <a:ext cx="1354448" cy="57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t="19794" r="15752" b="17956"/>
          <a:stretch/>
        </p:blipFill>
        <p:spPr bwMode="auto">
          <a:xfrm>
            <a:off x="2712472" y="5085184"/>
            <a:ext cx="1368152" cy="7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9" r="21563"/>
          <a:stretch/>
        </p:blipFill>
        <p:spPr bwMode="auto">
          <a:xfrm>
            <a:off x="5652120" y="5115478"/>
            <a:ext cx="685073" cy="6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stomShape 2"/>
          <p:cNvSpPr/>
          <p:nvPr/>
        </p:nvSpPr>
        <p:spPr>
          <a:xfrm>
            <a:off x="729067" y="5222643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Service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060" name="Picture 12" descr="See the sourc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805264"/>
            <a:ext cx="1368152" cy="4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stomShape 2"/>
          <p:cNvSpPr/>
          <p:nvPr/>
        </p:nvSpPr>
        <p:spPr>
          <a:xfrm>
            <a:off x="729067" y="5838657"/>
            <a:ext cx="158197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7740352" y="5144730"/>
            <a:ext cx="1008112" cy="58332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Other</a:t>
            </a:r>
          </a:p>
          <a:p>
            <a:pPr algn="ctr">
              <a:lnSpc>
                <a:spcPct val="100000"/>
              </a:lnSpc>
            </a:pPr>
            <a:r>
              <a:rPr lang="en-US" sz="1600" b="1" spc="-1" dirty="0" smtClean="0">
                <a:solidFill>
                  <a:srgbClr val="262626"/>
                </a:solidFill>
                <a:latin typeface="Calibri Light"/>
              </a:rPr>
              <a:t>Services</a:t>
            </a:r>
            <a:endParaRPr lang="en-US" sz="1600" b="1" strike="noStrike" spc="-1" dirty="0">
              <a:latin typeface="Arial"/>
            </a:endParaRPr>
          </a:p>
        </p:txBody>
      </p:sp>
      <p:pic>
        <p:nvPicPr>
          <p:cNvPr id="2062" name="Picture 14" descr="See the source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78" y="5103200"/>
            <a:ext cx="1111358" cy="66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4476217" y="1475071"/>
            <a:ext cx="1224137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84780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Pad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597933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VR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730889" y="2180710"/>
            <a:ext cx="714794" cy="360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Screen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" name="直接箭头连接符 3"/>
          <p:cNvCxnSpPr>
            <a:stCxn id="2" idx="2"/>
            <a:endCxn id="21" idx="0"/>
          </p:cNvCxnSpPr>
          <p:nvPr/>
        </p:nvCxnSpPr>
        <p:spPr>
          <a:xfrm flipH="1">
            <a:off x="4205200" y="1835111"/>
            <a:ext cx="883086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2" idx="2"/>
            <a:endCxn id="23" idx="0"/>
          </p:cNvCxnSpPr>
          <p:nvPr/>
        </p:nvCxnSpPr>
        <p:spPr>
          <a:xfrm>
            <a:off x="5088286" y="1835111"/>
            <a:ext cx="0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" idx="2"/>
            <a:endCxn id="22" idx="0"/>
          </p:cNvCxnSpPr>
          <p:nvPr/>
        </p:nvCxnSpPr>
        <p:spPr>
          <a:xfrm>
            <a:off x="5088286" y="1835111"/>
            <a:ext cx="867044" cy="345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6921755" y="1268760"/>
            <a:ext cx="765579" cy="13515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Cloud 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Server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61" name="直接箭头连接符 2060"/>
          <p:cNvCxnSpPr>
            <a:stCxn id="2" idx="3"/>
          </p:cNvCxnSpPr>
          <p:nvPr/>
        </p:nvCxnSpPr>
        <p:spPr>
          <a:xfrm>
            <a:off x="5700354" y="1655091"/>
            <a:ext cx="122140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7986702" y="1268760"/>
            <a:ext cx="905778" cy="13515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Third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Party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Gateway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7677358" y="1655091"/>
            <a:ext cx="3093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69"/>
          <p:cNvSpPr/>
          <p:nvPr/>
        </p:nvSpPr>
        <p:spPr>
          <a:xfrm>
            <a:off x="2998814" y="1475071"/>
            <a:ext cx="997122" cy="3600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Plane GPS</a:t>
            </a:r>
            <a:endParaRPr lang="zh-CN" altLang="en-US" sz="14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71" name="直接箭头连接符 70"/>
          <p:cNvCxnSpPr>
            <a:stCxn id="70" idx="3"/>
            <a:endCxn id="2" idx="1"/>
          </p:cNvCxnSpPr>
          <p:nvPr/>
        </p:nvCxnSpPr>
        <p:spPr>
          <a:xfrm>
            <a:off x="3995936" y="1655091"/>
            <a:ext cx="48028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5" name="矩形 2074"/>
          <p:cNvSpPr/>
          <p:nvPr/>
        </p:nvSpPr>
        <p:spPr>
          <a:xfrm>
            <a:off x="683568" y="3023975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provides offline service during flying, in order to minimize network connection, and acceptable user reaction delay time. But during parking,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 exchanges data between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Plane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 and </a:t>
            </a:r>
            <a:r>
              <a:rPr lang="en-US" altLang="zh-CN" sz="1600" b="1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Cloud Server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 panose="020F0302020204030204" pitchFamily="34" charset="0"/>
              </a:rPr>
              <a:t>.</a:t>
            </a:r>
            <a:endParaRPr lang="en-US" altLang="zh-CN" sz="1600" spc="-1" dirty="0" smtClean="0">
              <a:solidFill>
                <a:srgbClr val="262626"/>
              </a:solidFill>
              <a:latin typeface="Calibri Light" panose="020F0302020204030204" pitchFamily="34" charset="0"/>
            </a:endParaRPr>
          </a:p>
        </p:txBody>
      </p:sp>
      <p:sp>
        <p:nvSpPr>
          <p:cNvPr id="2076" name="矩形 2075"/>
          <p:cNvSpPr/>
          <p:nvPr/>
        </p:nvSpPr>
        <p:spPr>
          <a:xfrm>
            <a:off x="683568" y="2708920"/>
            <a:ext cx="3625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Plane GPS</a:t>
            </a:r>
            <a:r>
              <a:rPr lang="en-US" altLang="zh-CN" sz="1600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 data is strongly recommended.</a:t>
            </a:r>
            <a:endParaRPr lang="en-US" altLang="zh-CN" sz="1600" b="0" strike="noStrike" spc="-1" dirty="0" smtClean="0">
              <a:solidFill>
                <a:srgbClr val="262626"/>
              </a:solidFill>
              <a:latin typeface="Calibri Light"/>
              <a:ea typeface="Calibri Ligh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83568" y="3816063"/>
            <a:ext cx="69997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Passenger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 login by ID Card, Passport. </a:t>
            </a:r>
            <a:r>
              <a:rPr lang="en-US" altLang="zh-CN" sz="1600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But others can not see it to protect</a:t>
            </a:r>
            <a:r>
              <a:rPr lang="en-US" altLang="zh-CN" sz="160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 privacy.</a:t>
            </a:r>
            <a:endParaRPr lang="en-US" altLang="zh-CN" sz="1600" strike="noStrike" spc="-1" dirty="0" smtClean="0">
              <a:solidFill>
                <a:srgbClr val="262626"/>
              </a:solidFill>
              <a:latin typeface="Calibri Light"/>
              <a:ea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stomShape 4"/>
          <p:cNvSpPr/>
          <p:nvPr/>
        </p:nvSpPr>
        <p:spPr>
          <a:xfrm>
            <a:off x="1259632" y="3997507"/>
            <a:ext cx="1152128" cy="2239803"/>
          </a:xfrm>
          <a:prstGeom prst="rect">
            <a:avLst/>
          </a:prstGeom>
          <a:noFill/>
          <a:ln w="126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4"/>
          <p:cNvSpPr/>
          <p:nvPr/>
        </p:nvSpPr>
        <p:spPr>
          <a:xfrm>
            <a:off x="2450177" y="3997507"/>
            <a:ext cx="2697887" cy="2239803"/>
          </a:xfrm>
          <a:prstGeom prst="rect">
            <a:avLst/>
          </a:prstGeom>
          <a:solidFill>
            <a:srgbClr val="F2F2F2">
              <a:alpha val="60000"/>
            </a:srgb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Demo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96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985704" y="4175592"/>
            <a:ext cx="2767320" cy="3643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62626"/>
                </a:solidFill>
                <a:latin typeface="Calibri Light"/>
                <a:ea typeface="Calibri Light"/>
              </a:rPr>
              <a:t>            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5652120" y="649275"/>
            <a:ext cx="3146040" cy="1353240"/>
          </a:xfrm>
          <a:prstGeom prst="rect">
            <a:avLst/>
          </a:prstGeom>
          <a:solidFill>
            <a:srgbClr val="0E1E6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5"/>
          <p:cNvSpPr/>
          <p:nvPr/>
        </p:nvSpPr>
        <p:spPr>
          <a:xfrm>
            <a:off x="6380040" y="843315"/>
            <a:ext cx="2131560" cy="820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alibri Light"/>
                <a:ea typeface="Calibri Light"/>
              </a:rPr>
              <a:t>If a picture is worth a 1000 words, a prototype is worth a million slides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5743560" y="536955"/>
            <a:ext cx="563400" cy="1842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“</a:t>
            </a:r>
            <a:endParaRPr lang="en-US" sz="11500" b="0" strike="noStrike" spc="-1" dirty="0"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1187624" y="2999223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have made lots of projects based on the same technology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1187624" y="3429000"/>
            <a:ext cx="7272808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spc="-1" dirty="0" smtClean="0">
                <a:latin typeface="Calibri Light"/>
              </a:rPr>
              <a:t>We knew the key points, including design, develop and operation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480669" y="2461374"/>
            <a:ext cx="1931091" cy="52176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 smtClean="0">
                <a:latin typeface="Calibri Light"/>
                <a:ea typeface="Calibri Light"/>
              </a:rPr>
              <a:t>BUT ….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552677" y="1793883"/>
            <a:ext cx="8401831" cy="4829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3100489" y="1878217"/>
            <a:ext cx="5697671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0" strike="noStrike" spc="-1" dirty="0" smtClean="0">
                <a:latin typeface="Calibri Light"/>
                <a:ea typeface="Calibri Light"/>
              </a:rPr>
              <a:t>Yet we have not implemented the </a:t>
            </a:r>
            <a:r>
              <a:rPr lang="en-US" sz="2000" spc="-1" dirty="0" smtClean="0">
                <a:latin typeface="Calibri Light"/>
                <a:ea typeface="Calibri Light"/>
              </a:rPr>
              <a:t>Demo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b="10854"/>
          <a:stretch/>
        </p:blipFill>
        <p:spPr bwMode="auto">
          <a:xfrm>
            <a:off x="5207740" y="3997508"/>
            <a:ext cx="3590420" cy="223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454" y="3997508"/>
            <a:ext cx="503766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stomShape 2"/>
          <p:cNvSpPr/>
          <p:nvPr/>
        </p:nvSpPr>
        <p:spPr>
          <a:xfrm>
            <a:off x="1259632" y="4178449"/>
            <a:ext cx="1133822" cy="193753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Architect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Map </a:t>
            </a:r>
            <a:br>
              <a:rPr lang="en-US" sz="2000" b="1" spc="-1" dirty="0" smtClean="0">
                <a:latin typeface="Calibri Light"/>
              </a:rPr>
            </a:br>
            <a:r>
              <a:rPr lang="en-US" sz="2000" b="1" spc="-1" dirty="0" smtClean="0">
                <a:latin typeface="Calibri Light"/>
              </a:rPr>
              <a:t>Game 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Service</a:t>
            </a:r>
          </a:p>
          <a:p>
            <a:pPr algn="r">
              <a:lnSpc>
                <a:spcPct val="100000"/>
              </a:lnSpc>
            </a:pPr>
            <a:r>
              <a:rPr lang="en-US" sz="2000" b="1" spc="-1" dirty="0" smtClean="0">
                <a:latin typeface="Calibri Light"/>
              </a:rPr>
              <a:t>Deploy</a:t>
            </a:r>
          </a:p>
          <a:p>
            <a:pPr algn="r">
              <a:lnSpc>
                <a:spcPct val="100000"/>
              </a:lnSpc>
            </a:pPr>
            <a:r>
              <a:rPr lang="en-US" sz="2000" b="1" strike="noStrike" spc="-1" dirty="0" smtClean="0">
                <a:latin typeface="Calibri Light"/>
              </a:rPr>
              <a:t>Maintain</a:t>
            </a:r>
          </a:p>
        </p:txBody>
      </p:sp>
      <p:sp>
        <p:nvSpPr>
          <p:cNvPr id="2" name="矩形 1"/>
          <p:cNvSpPr/>
          <p:nvPr/>
        </p:nvSpPr>
        <p:spPr>
          <a:xfrm>
            <a:off x="2411760" y="4178449"/>
            <a:ext cx="2007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Robust, Delay, Scale</a:t>
            </a:r>
            <a:endParaRPr lang="en-US" altLang="zh-CN" spc="-1" dirty="0" smtClean="0">
              <a:latin typeface="Calibri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1760" y="4487386"/>
            <a:ext cx="1387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Location, 3D</a:t>
            </a:r>
            <a:endParaRPr lang="en-US" altLang="zh-CN" spc="-1" dirty="0" smtClean="0">
              <a:latin typeface="Calibri Ligh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1760" y="4796323"/>
            <a:ext cx="1013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pc="-1" dirty="0" smtClean="0">
                <a:latin typeface="Calibri Light"/>
              </a:rPr>
              <a:t>RTS, RPG</a:t>
            </a:r>
            <a:endParaRPr lang="en-US" altLang="zh-CN" spc="-1" dirty="0" smtClean="0">
              <a:latin typeface="Calibri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1760" y="5105261"/>
            <a:ext cx="24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Partner, Revenue-Share</a:t>
            </a:r>
            <a:endParaRPr lang="en-US" altLang="zh-CN" b="0" strike="noStrike" spc="-1" dirty="0" smtClean="0">
              <a:latin typeface="Calibri Ligh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11760" y="5435932"/>
            <a:ext cx="2639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Engineering, Management</a:t>
            </a:r>
            <a:endParaRPr lang="en-US" altLang="zh-CN" b="0" strike="noStrike" spc="-1" dirty="0" smtClean="0">
              <a:latin typeface="Calibri Ligh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411760" y="5723964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b="0" strike="noStrike" spc="-1" dirty="0" smtClean="0">
                <a:latin typeface="Calibri Light"/>
              </a:rPr>
              <a:t>Customer, Quality</a:t>
            </a:r>
            <a:endParaRPr lang="en-US" altLang="zh-CN" b="0" strike="noStrike" spc="-1" dirty="0" smtClean="0">
              <a:latin typeface="Calibri Light"/>
            </a:endParaRPr>
          </a:p>
        </p:txBody>
      </p:sp>
      <p:pic>
        <p:nvPicPr>
          <p:cNvPr id="29" name="Picture 5"/>
          <p:cNvPicPr/>
          <p:nvPr/>
        </p:nvPicPr>
        <p:blipFill>
          <a:blip r:embed="rId5">
            <a:extLst/>
          </a:blip>
          <a:stretch/>
        </p:blipFill>
        <p:spPr>
          <a:xfrm rot="21195000">
            <a:off x="5321070" y="4136795"/>
            <a:ext cx="844978" cy="613113"/>
          </a:xfrm>
          <a:prstGeom prst="rect">
            <a:avLst/>
          </a:prstGeom>
          <a:ln>
            <a:noFill/>
          </a:ln>
        </p:spPr>
      </p:pic>
      <p:pic>
        <p:nvPicPr>
          <p:cNvPr id="3090" name="Picture 18" descr="C:\work\work3\classkull\ref\图片1xx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4701">
            <a:off x="6695525" y="4448479"/>
            <a:ext cx="470433" cy="47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stomShape 15"/>
          <p:cNvSpPr/>
          <p:nvPr/>
        </p:nvSpPr>
        <p:spPr>
          <a:xfrm>
            <a:off x="7052012" y="4811547"/>
            <a:ext cx="976372" cy="273638"/>
          </a:xfrm>
          <a:prstGeom prst="flowChartTerminator">
            <a:avLst/>
          </a:prstGeom>
          <a:solidFill>
            <a:schemeClr val="bg1">
              <a:alpha val="80000"/>
            </a:schemeClr>
          </a:solidFill>
          <a:ln w="38100">
            <a:solidFill>
              <a:srgbClr val="CC66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2"/>
          <p:cNvSpPr/>
          <p:nvPr/>
        </p:nvSpPr>
        <p:spPr>
          <a:xfrm>
            <a:off x="7109970" y="4840417"/>
            <a:ext cx="774398" cy="24476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tIns="45000" rIns="45720" bIns="45000">
            <a:spAutoFit/>
          </a:bodyPr>
          <a:lstStyle/>
          <a:p>
            <a:pPr marL="720">
              <a:lnSpc>
                <a:spcPct val="100000"/>
              </a:lnSpc>
              <a:buClr>
                <a:srgbClr val="262626"/>
              </a:buClr>
            </a:pPr>
            <a:r>
              <a:rPr lang="en-US" sz="1000" b="1" strike="noStrike" spc="-1" dirty="0" smtClean="0">
                <a:latin typeface="Calibri Light" panose="020F0302020204030204" pitchFamily="34" charset="0"/>
              </a:rPr>
              <a:t>Hello ~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5"/>
          <p:cNvSpPr/>
          <p:nvPr/>
        </p:nvSpPr>
        <p:spPr>
          <a:xfrm>
            <a:off x="616408" y="2132420"/>
            <a:ext cx="3694886" cy="41391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15"/>
          <p:cNvSpPr/>
          <p:nvPr/>
        </p:nvSpPr>
        <p:spPr>
          <a:xfrm>
            <a:off x="616408" y="2591892"/>
            <a:ext cx="1805719" cy="41391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15"/>
          <p:cNvSpPr/>
          <p:nvPr/>
        </p:nvSpPr>
        <p:spPr>
          <a:xfrm>
            <a:off x="2505575" y="2591892"/>
            <a:ext cx="1805719" cy="413915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15"/>
          <p:cNvSpPr/>
          <p:nvPr/>
        </p:nvSpPr>
        <p:spPr>
          <a:xfrm>
            <a:off x="2505575" y="3069395"/>
            <a:ext cx="1805719" cy="719209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15"/>
          <p:cNvSpPr/>
          <p:nvPr/>
        </p:nvSpPr>
        <p:spPr>
          <a:xfrm>
            <a:off x="616407" y="3069395"/>
            <a:ext cx="1805719" cy="71920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1"/>
          <p:cNvSpPr/>
          <p:nvPr/>
        </p:nvSpPr>
        <p:spPr>
          <a:xfrm>
            <a:off x="299880" y="342360"/>
            <a:ext cx="8647200" cy="589477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Gill Sans MT"/>
                <a:ea typeface="Gill Sans MT"/>
              </a:rPr>
              <a:t>Business </a:t>
            </a:r>
            <a:r>
              <a:rPr lang="en-US" sz="3600" b="1" strike="noStrike" spc="-1" dirty="0">
                <a:solidFill>
                  <a:srgbClr val="000000"/>
                </a:solidFill>
                <a:latin typeface="Gill Sans MT"/>
                <a:ea typeface="Gill Sans MT"/>
              </a:rPr>
              <a:t>Value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04" name="Picture 48"/>
          <p:cNvPicPr/>
          <p:nvPr/>
        </p:nvPicPr>
        <p:blipFill>
          <a:blip r:embed="rId2"/>
          <a:stretch/>
        </p:blipFill>
        <p:spPr>
          <a:xfrm>
            <a:off x="75960" y="6435000"/>
            <a:ext cx="888120" cy="369360"/>
          </a:xfrm>
          <a:prstGeom prst="rect">
            <a:avLst/>
          </a:prstGeom>
          <a:ln w="12600"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310320" y="1176480"/>
            <a:ext cx="8496360" cy="39865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262626"/>
                </a:solidFill>
                <a:latin typeface="Calibri Light"/>
                <a:ea typeface="Calibri Light"/>
              </a:rPr>
              <a:t>What is your projected earnings, savings, and cost for your solution?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2283" y="2627184"/>
            <a:ext cx="1431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Free</a:t>
            </a:r>
            <a:endParaRPr lang="en-US" altLang="zh-CN" spc="-1" dirty="0"/>
          </a:p>
        </p:txBody>
      </p:sp>
      <p:sp>
        <p:nvSpPr>
          <p:cNvPr id="30" name="矩形 29"/>
          <p:cNvSpPr/>
          <p:nvPr/>
        </p:nvSpPr>
        <p:spPr>
          <a:xfrm>
            <a:off x="2577583" y="2627184"/>
            <a:ext cx="1618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Pay</a:t>
            </a:r>
            <a:endParaRPr lang="en-US" altLang="zh-CN" spc="-1" dirty="0"/>
          </a:p>
        </p:txBody>
      </p:sp>
      <p:sp>
        <p:nvSpPr>
          <p:cNvPr id="31" name="矩形 30"/>
          <p:cNvSpPr/>
          <p:nvPr/>
        </p:nvSpPr>
        <p:spPr>
          <a:xfrm>
            <a:off x="803558" y="3207459"/>
            <a:ext cx="1431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View</a:t>
            </a:r>
            <a:endParaRPr lang="en-US" altLang="zh-CN" spc="-1" dirty="0"/>
          </a:p>
        </p:txBody>
      </p:sp>
      <p:sp>
        <p:nvSpPr>
          <p:cNvPr id="32" name="矩形 31"/>
          <p:cNvSpPr/>
          <p:nvPr/>
        </p:nvSpPr>
        <p:spPr>
          <a:xfrm>
            <a:off x="2577583" y="3068960"/>
            <a:ext cx="1618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Play Game</a:t>
            </a:r>
          </a:p>
          <a:p>
            <a:pPr algn="ctr">
              <a:lnSpc>
                <a:spcPct val="100000"/>
              </a:lnSpc>
            </a:pPr>
            <a:r>
              <a:rPr lang="en-US" altLang="zh-CN" spc="-1" dirty="0" smtClean="0">
                <a:solidFill>
                  <a:srgbClr val="262626"/>
                </a:solidFill>
                <a:latin typeface="Calibri Light"/>
              </a:rPr>
              <a:t>Book Service</a:t>
            </a:r>
            <a:endParaRPr lang="en-US" altLang="zh-CN" spc="-1" dirty="0"/>
          </a:p>
        </p:txBody>
      </p:sp>
      <p:sp>
        <p:nvSpPr>
          <p:cNvPr id="33" name="矩形 32"/>
          <p:cNvSpPr/>
          <p:nvPr/>
        </p:nvSpPr>
        <p:spPr>
          <a:xfrm>
            <a:off x="1519913" y="2154711"/>
            <a:ext cx="1887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0" strike="noStrike" spc="-1" dirty="0" smtClean="0">
                <a:solidFill>
                  <a:srgbClr val="262626"/>
                </a:solidFill>
                <a:latin typeface="Calibri Light"/>
                <a:ea typeface="Calibri Light"/>
              </a:rPr>
              <a:t>Business Model</a:t>
            </a:r>
            <a:endParaRPr lang="en-US" altLang="zh-CN" spc="-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2213</TotalTime>
  <Words>869</Words>
  <Application>Microsoft Office PowerPoint</Application>
  <PresentationFormat>全屏显示(4:3)</PresentationFormat>
  <Paragraphs>190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16" baseType="lpstr"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 Wongwei</dc:creator>
  <cp:lastModifiedBy>david</cp:lastModifiedBy>
  <cp:revision>328</cp:revision>
  <dcterms:modified xsi:type="dcterms:W3CDTF">2019-08-13T11:27:20Z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